
<file path=[Content_Types].xml><?xml version="1.0" encoding="utf-8"?>
<Types xmlns="http://schemas.openxmlformats.org/package/2006/content-types">
  <Default Extension="gif" ContentType="image/gif"/>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handoutMasterIdLst>
    <p:handoutMasterId r:id="rId97"/>
  </p:handoutMasterIdLst>
  <p:sldIdLst>
    <p:sldId id="428" r:id="rId2"/>
    <p:sldId id="431" r:id="rId3"/>
    <p:sldId id="502" r:id="rId4"/>
    <p:sldId id="432" r:id="rId5"/>
    <p:sldId id="403" r:id="rId6"/>
    <p:sldId id="423" r:id="rId7"/>
    <p:sldId id="427" r:id="rId8"/>
    <p:sldId id="425" r:id="rId9"/>
    <p:sldId id="426" r:id="rId10"/>
    <p:sldId id="404" r:id="rId11"/>
    <p:sldId id="454" r:id="rId12"/>
    <p:sldId id="424" r:id="rId13"/>
    <p:sldId id="405" r:id="rId14"/>
    <p:sldId id="459" r:id="rId15"/>
    <p:sldId id="460" r:id="rId16"/>
    <p:sldId id="408" r:id="rId17"/>
    <p:sldId id="433" r:id="rId18"/>
    <p:sldId id="451" r:id="rId19"/>
    <p:sldId id="409" r:id="rId20"/>
    <p:sldId id="434" r:id="rId21"/>
    <p:sldId id="435" r:id="rId22"/>
    <p:sldId id="412" r:id="rId23"/>
    <p:sldId id="443" r:id="rId24"/>
    <p:sldId id="501" r:id="rId25"/>
    <p:sldId id="499" r:id="rId26"/>
    <p:sldId id="500" r:id="rId27"/>
    <p:sldId id="498" r:id="rId28"/>
    <p:sldId id="478" r:id="rId29"/>
    <p:sldId id="495" r:id="rId30"/>
    <p:sldId id="440" r:id="rId31"/>
    <p:sldId id="496" r:id="rId32"/>
    <p:sldId id="482" r:id="rId33"/>
    <p:sldId id="484" r:id="rId34"/>
    <p:sldId id="486" r:id="rId35"/>
    <p:sldId id="483" r:id="rId36"/>
    <p:sldId id="488" r:id="rId37"/>
    <p:sldId id="489" r:id="rId38"/>
    <p:sldId id="413" r:id="rId39"/>
    <p:sldId id="441" r:id="rId40"/>
    <p:sldId id="442" r:id="rId41"/>
    <p:sldId id="453" r:id="rId42"/>
    <p:sldId id="479" r:id="rId43"/>
    <p:sldId id="480" r:id="rId44"/>
    <p:sldId id="487" r:id="rId45"/>
    <p:sldId id="457" r:id="rId46"/>
    <p:sldId id="458" r:id="rId47"/>
    <p:sldId id="417" r:id="rId48"/>
    <p:sldId id="493" r:id="rId49"/>
    <p:sldId id="492" r:id="rId50"/>
    <p:sldId id="494" r:id="rId51"/>
    <p:sldId id="503" r:id="rId52"/>
    <p:sldId id="491" r:id="rId53"/>
    <p:sldId id="452" r:id="rId54"/>
    <p:sldId id="497" r:id="rId55"/>
    <p:sldId id="418" r:id="rId56"/>
    <p:sldId id="436" r:id="rId57"/>
    <p:sldId id="437" r:id="rId58"/>
    <p:sldId id="444" r:id="rId59"/>
    <p:sldId id="445" r:id="rId60"/>
    <p:sldId id="446" r:id="rId61"/>
    <p:sldId id="447" r:id="rId62"/>
    <p:sldId id="448" r:id="rId63"/>
    <p:sldId id="449" r:id="rId64"/>
    <p:sldId id="450" r:id="rId65"/>
    <p:sldId id="438" r:id="rId66"/>
    <p:sldId id="420" r:id="rId67"/>
    <p:sldId id="474" r:id="rId68"/>
    <p:sldId id="464" r:id="rId69"/>
    <p:sldId id="477" r:id="rId70"/>
    <p:sldId id="475" r:id="rId71"/>
    <p:sldId id="476" r:id="rId72"/>
    <p:sldId id="467" r:id="rId73"/>
    <p:sldId id="469" r:id="rId74"/>
    <p:sldId id="468" r:id="rId75"/>
    <p:sldId id="470" r:id="rId76"/>
    <p:sldId id="471" r:id="rId77"/>
    <p:sldId id="473" r:id="rId78"/>
    <p:sldId id="505" r:id="rId79"/>
    <p:sldId id="472" r:id="rId80"/>
    <p:sldId id="506" r:id="rId81"/>
    <p:sldId id="481" r:id="rId82"/>
    <p:sldId id="465" r:id="rId83"/>
    <p:sldId id="507" r:id="rId84"/>
    <p:sldId id="508" r:id="rId85"/>
    <p:sldId id="509" r:id="rId86"/>
    <p:sldId id="461" r:id="rId87"/>
    <p:sldId id="466" r:id="rId88"/>
    <p:sldId id="462" r:id="rId89"/>
    <p:sldId id="504" r:id="rId90"/>
    <p:sldId id="456" r:id="rId91"/>
    <p:sldId id="490" r:id="rId92"/>
    <p:sldId id="455" r:id="rId93"/>
    <p:sldId id="429" r:id="rId94"/>
    <p:sldId id="430" r:id="rId95"/>
  </p:sldIdLst>
  <p:sldSz cx="9144000" cy="6858000" type="screen4x3"/>
  <p:notesSz cx="7010400" cy="9296400"/>
  <p:custDataLst>
    <p:tags r:id="rId98"/>
  </p:custDataLst>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5pPr>
    <a:lvl6pPr marL="2286000" algn="l" defTabSz="914400" rtl="0" eaLnBrk="1" latinLnBrk="0" hangingPunct="1">
      <a:defRPr kern="1200">
        <a:solidFill>
          <a:schemeClr val="tx1"/>
        </a:solidFill>
        <a:latin typeface="Calibri" panose="020F0502020204030204" pitchFamily="34" charset="0"/>
        <a:ea typeface="Geneva" pitchFamily="124" charset="-128"/>
        <a:cs typeface="+mn-cs"/>
      </a:defRPr>
    </a:lvl6pPr>
    <a:lvl7pPr marL="2743200" algn="l" defTabSz="914400" rtl="0" eaLnBrk="1" latinLnBrk="0" hangingPunct="1">
      <a:defRPr kern="1200">
        <a:solidFill>
          <a:schemeClr val="tx1"/>
        </a:solidFill>
        <a:latin typeface="Calibri" panose="020F0502020204030204" pitchFamily="34" charset="0"/>
        <a:ea typeface="Geneva" pitchFamily="124" charset="-128"/>
        <a:cs typeface="+mn-cs"/>
      </a:defRPr>
    </a:lvl7pPr>
    <a:lvl8pPr marL="3200400" algn="l" defTabSz="914400" rtl="0" eaLnBrk="1" latinLnBrk="0" hangingPunct="1">
      <a:defRPr kern="1200">
        <a:solidFill>
          <a:schemeClr val="tx1"/>
        </a:solidFill>
        <a:latin typeface="Calibri" panose="020F0502020204030204" pitchFamily="34" charset="0"/>
        <a:ea typeface="Geneva" pitchFamily="124" charset="-128"/>
        <a:cs typeface="+mn-cs"/>
      </a:defRPr>
    </a:lvl8pPr>
    <a:lvl9pPr marL="3657600" algn="l" defTabSz="914400" rtl="0" eaLnBrk="1" latinLnBrk="0" hangingPunct="1">
      <a:defRPr kern="1200">
        <a:solidFill>
          <a:schemeClr val="tx1"/>
        </a:solidFill>
        <a:latin typeface="Calibri" panose="020F0502020204030204" pitchFamily="34" charset="0"/>
        <a:ea typeface="Geneva" pitchFamily="12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C000E"/>
    <a:srgbClr val="002654"/>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6" autoAdjust="0"/>
    <p:restoredTop sz="90874" autoAdjust="0"/>
  </p:normalViewPr>
  <p:slideViewPr>
    <p:cSldViewPr snapToGrid="0" snapToObjects="1">
      <p:cViewPr varScale="1">
        <p:scale>
          <a:sx n="167" d="100"/>
          <a:sy n="167" d="100"/>
        </p:scale>
        <p:origin x="144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p:scale>
          <a:sx n="84" d="100"/>
          <a:sy n="84" d="100"/>
        </p:scale>
        <p:origin x="3018" y="30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gs" Target="tags/tag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120E8-6036-4BA1-B1AE-B1990B8E47FE}" type="doc">
      <dgm:prSet loTypeId="urn:microsoft.com/office/officeart/2005/8/layout/rings+Icon" loCatId="relationship" qsTypeId="urn:microsoft.com/office/officeart/2005/8/quickstyle/simple1#1" qsCatId="simple" csTypeId="urn:microsoft.com/office/officeart/2005/8/colors/accent1_2#1" csCatId="accent1" phldr="1"/>
      <dgm:spPr/>
    </dgm:pt>
    <dgm:pt modelId="{0E22E970-3CDE-4F69-8965-4E2EE5613BEF}">
      <dgm:prSet phldrT="[Text]"/>
      <dgm:spPr/>
      <dgm:t>
        <a:bodyPr/>
        <a:lstStyle/>
        <a:p>
          <a:r>
            <a:rPr lang="en-US" dirty="0"/>
            <a:t>Windows Server</a:t>
          </a:r>
        </a:p>
      </dgm:t>
    </dgm:pt>
    <dgm:pt modelId="{9D3AE566-6C41-4936-A992-3425E887804C}" type="parTrans" cxnId="{6C2D9DB7-EA8E-4C61-9143-09FCDE1ECEFE}">
      <dgm:prSet/>
      <dgm:spPr/>
      <dgm:t>
        <a:bodyPr/>
        <a:lstStyle/>
        <a:p>
          <a:endParaRPr lang="en-US"/>
        </a:p>
      </dgm:t>
    </dgm:pt>
    <dgm:pt modelId="{15A871DB-16DA-4FBD-ACE9-1AF82784ADA7}" type="sibTrans" cxnId="{6C2D9DB7-EA8E-4C61-9143-09FCDE1ECEFE}">
      <dgm:prSet/>
      <dgm:spPr/>
      <dgm:t>
        <a:bodyPr/>
        <a:lstStyle/>
        <a:p>
          <a:endParaRPr lang="en-US"/>
        </a:p>
      </dgm:t>
    </dgm:pt>
    <dgm:pt modelId="{EE85358C-B56F-4329-87C5-FC3DAC552265}">
      <dgm:prSet phldrT="[Text]"/>
      <dgm:spPr/>
      <dgm:t>
        <a:bodyPr/>
        <a:lstStyle/>
        <a:p>
          <a:r>
            <a:rPr lang="en-US" dirty="0"/>
            <a:t>Linux</a:t>
          </a:r>
        </a:p>
      </dgm:t>
    </dgm:pt>
    <dgm:pt modelId="{84B7F76A-C61E-40A7-B34E-04C632E16115}" type="parTrans" cxnId="{00C6B9C7-6C77-4A63-9AF3-A4475D2C242E}">
      <dgm:prSet/>
      <dgm:spPr/>
      <dgm:t>
        <a:bodyPr/>
        <a:lstStyle/>
        <a:p>
          <a:endParaRPr lang="en-US"/>
        </a:p>
      </dgm:t>
    </dgm:pt>
    <dgm:pt modelId="{7A5AC04B-A9FD-46F9-8EBC-20564A9CCFA7}" type="sibTrans" cxnId="{00C6B9C7-6C77-4A63-9AF3-A4475D2C242E}">
      <dgm:prSet/>
      <dgm:spPr/>
      <dgm:t>
        <a:bodyPr/>
        <a:lstStyle/>
        <a:p>
          <a:endParaRPr lang="en-US"/>
        </a:p>
      </dgm:t>
    </dgm:pt>
    <dgm:pt modelId="{F22F5E1F-E33B-498B-8339-1EB6A0178EDD}">
      <dgm:prSet phldrT="[Text]"/>
      <dgm:spPr/>
      <dgm:t>
        <a:bodyPr/>
        <a:lstStyle/>
        <a:p>
          <a:r>
            <a:rPr lang="en-US" dirty="0"/>
            <a:t>UNIX</a:t>
          </a:r>
        </a:p>
      </dgm:t>
    </dgm:pt>
    <dgm:pt modelId="{47F7B195-F61F-4E0C-8687-1D6118CBB46D}" type="parTrans" cxnId="{7B199F22-33DA-4656-816B-C2624C36DD50}">
      <dgm:prSet/>
      <dgm:spPr/>
      <dgm:t>
        <a:bodyPr/>
        <a:lstStyle/>
        <a:p>
          <a:endParaRPr lang="en-US"/>
        </a:p>
      </dgm:t>
    </dgm:pt>
    <dgm:pt modelId="{2A7D2D4A-DE2D-417A-8685-32BD1D7B86FC}" type="sibTrans" cxnId="{7B199F22-33DA-4656-816B-C2624C36DD50}">
      <dgm:prSet/>
      <dgm:spPr/>
      <dgm:t>
        <a:bodyPr/>
        <a:lstStyle/>
        <a:p>
          <a:endParaRPr lang="en-US"/>
        </a:p>
      </dgm:t>
    </dgm:pt>
    <dgm:pt modelId="{1B7A6FD8-B69D-4E3C-BA95-C99A05CECF3E}" type="pres">
      <dgm:prSet presAssocID="{444120E8-6036-4BA1-B1AE-B1990B8E47FE}" presName="Name0" presStyleCnt="0">
        <dgm:presLayoutVars>
          <dgm:chMax val="7"/>
          <dgm:dir/>
          <dgm:resizeHandles val="exact"/>
        </dgm:presLayoutVars>
      </dgm:prSet>
      <dgm:spPr/>
    </dgm:pt>
    <dgm:pt modelId="{FE4B7634-5061-40DD-8E5A-15B516481749}" type="pres">
      <dgm:prSet presAssocID="{444120E8-6036-4BA1-B1AE-B1990B8E47FE}" presName="ellipse1" presStyleLbl="vennNode1" presStyleIdx="0" presStyleCnt="3">
        <dgm:presLayoutVars>
          <dgm:bulletEnabled val="1"/>
        </dgm:presLayoutVars>
      </dgm:prSet>
      <dgm:spPr/>
    </dgm:pt>
    <dgm:pt modelId="{358C513C-5327-4F78-B72B-E15B4FE29CFA}" type="pres">
      <dgm:prSet presAssocID="{444120E8-6036-4BA1-B1AE-B1990B8E47FE}" presName="ellipse2" presStyleLbl="vennNode1" presStyleIdx="1" presStyleCnt="3">
        <dgm:presLayoutVars>
          <dgm:bulletEnabled val="1"/>
        </dgm:presLayoutVars>
      </dgm:prSet>
      <dgm:spPr/>
    </dgm:pt>
    <dgm:pt modelId="{B37B783F-DE5D-4E0D-8292-C1CA56FC1283}" type="pres">
      <dgm:prSet presAssocID="{444120E8-6036-4BA1-B1AE-B1990B8E47FE}" presName="ellipse3" presStyleLbl="vennNode1" presStyleIdx="2" presStyleCnt="3">
        <dgm:presLayoutVars>
          <dgm:bulletEnabled val="1"/>
        </dgm:presLayoutVars>
      </dgm:prSet>
      <dgm:spPr/>
    </dgm:pt>
  </dgm:ptLst>
  <dgm:cxnLst>
    <dgm:cxn modelId="{7B199F22-33DA-4656-816B-C2624C36DD50}" srcId="{444120E8-6036-4BA1-B1AE-B1990B8E47FE}" destId="{F22F5E1F-E33B-498B-8339-1EB6A0178EDD}" srcOrd="2" destOrd="0" parTransId="{47F7B195-F61F-4E0C-8687-1D6118CBB46D}" sibTransId="{2A7D2D4A-DE2D-417A-8685-32BD1D7B86FC}"/>
    <dgm:cxn modelId="{5CEBCD5B-212C-5948-957F-1810E7931845}" type="presOf" srcId="{F22F5E1F-E33B-498B-8339-1EB6A0178EDD}" destId="{B37B783F-DE5D-4E0D-8292-C1CA56FC1283}" srcOrd="0" destOrd="0" presId="urn:microsoft.com/office/officeart/2005/8/layout/rings+Icon"/>
    <dgm:cxn modelId="{6C2D9DB7-EA8E-4C61-9143-09FCDE1ECEFE}" srcId="{444120E8-6036-4BA1-B1AE-B1990B8E47FE}" destId="{0E22E970-3CDE-4F69-8965-4E2EE5613BEF}" srcOrd="0" destOrd="0" parTransId="{9D3AE566-6C41-4936-A992-3425E887804C}" sibTransId="{15A871DB-16DA-4FBD-ACE9-1AF82784ADA7}"/>
    <dgm:cxn modelId="{00C6B9C7-6C77-4A63-9AF3-A4475D2C242E}" srcId="{444120E8-6036-4BA1-B1AE-B1990B8E47FE}" destId="{EE85358C-B56F-4329-87C5-FC3DAC552265}" srcOrd="1" destOrd="0" parTransId="{84B7F76A-C61E-40A7-B34E-04C632E16115}" sibTransId="{7A5AC04B-A9FD-46F9-8EBC-20564A9CCFA7}"/>
    <dgm:cxn modelId="{7909CDC8-641C-9341-BCDE-F50EFF6A1A5F}" type="presOf" srcId="{EE85358C-B56F-4329-87C5-FC3DAC552265}" destId="{358C513C-5327-4F78-B72B-E15B4FE29CFA}" srcOrd="0" destOrd="0" presId="urn:microsoft.com/office/officeart/2005/8/layout/rings+Icon"/>
    <dgm:cxn modelId="{56456AE2-78B7-BA4A-A071-5BF1958004F7}" type="presOf" srcId="{0E22E970-3CDE-4F69-8965-4E2EE5613BEF}" destId="{FE4B7634-5061-40DD-8E5A-15B516481749}" srcOrd="0" destOrd="0" presId="urn:microsoft.com/office/officeart/2005/8/layout/rings+Icon"/>
    <dgm:cxn modelId="{998038E3-3E0D-4644-9933-568DCA72EECA}" type="presOf" srcId="{444120E8-6036-4BA1-B1AE-B1990B8E47FE}" destId="{1B7A6FD8-B69D-4E3C-BA95-C99A05CECF3E}" srcOrd="0" destOrd="0" presId="urn:microsoft.com/office/officeart/2005/8/layout/rings+Icon"/>
    <dgm:cxn modelId="{1381B8E9-5F78-2C4F-A253-0C5F9E2D0E8B}" type="presParOf" srcId="{1B7A6FD8-B69D-4E3C-BA95-C99A05CECF3E}" destId="{FE4B7634-5061-40DD-8E5A-15B516481749}" srcOrd="0" destOrd="0" presId="urn:microsoft.com/office/officeart/2005/8/layout/rings+Icon"/>
    <dgm:cxn modelId="{4928FC48-5C4A-A349-BE08-8BD6964271D6}" type="presParOf" srcId="{1B7A6FD8-B69D-4E3C-BA95-C99A05CECF3E}" destId="{358C513C-5327-4F78-B72B-E15B4FE29CFA}" srcOrd="1" destOrd="0" presId="urn:microsoft.com/office/officeart/2005/8/layout/rings+Icon"/>
    <dgm:cxn modelId="{AAB0C125-2850-154E-95DD-D378D4B81096}" type="presParOf" srcId="{1B7A6FD8-B69D-4E3C-BA95-C99A05CECF3E}" destId="{B37B783F-DE5D-4E0D-8292-C1CA56FC1283}"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0ED070-1183-413C-A65D-31C99AB9A339}" type="doc">
      <dgm:prSet loTypeId="urn:microsoft.com/office/officeart/2005/8/layout/vList5" loCatId="list" qsTypeId="urn:microsoft.com/office/officeart/2005/8/quickstyle/simple1#5" qsCatId="simple" csTypeId="urn:microsoft.com/office/officeart/2005/8/colors/accent1_2#5" csCatId="accent1" phldr="1"/>
      <dgm:spPr/>
      <dgm:t>
        <a:bodyPr/>
        <a:lstStyle/>
        <a:p>
          <a:endParaRPr lang="en-US"/>
        </a:p>
      </dgm:t>
    </dgm:pt>
    <dgm:pt modelId="{4D27095A-0EE1-4BD3-8640-A2676658E426}">
      <dgm:prSet phldrT="[Text]"/>
      <dgm:spPr/>
      <dgm:t>
        <a:bodyPr/>
        <a:lstStyle/>
        <a:p>
          <a:r>
            <a:rPr lang="en-US" u="sng" dirty="0">
              <a:hlinkClick xmlns:r="http://schemas.openxmlformats.org/officeDocument/2006/relationships" r:id="" action="ppaction://noaction"/>
            </a:rPr>
            <a:t>Layer 3 Device</a:t>
          </a:r>
          <a:endParaRPr lang="en-US" u="sng" dirty="0"/>
        </a:p>
      </dgm:t>
    </dgm:pt>
    <dgm:pt modelId="{D80ACBC1-7A0C-4C24-A4A2-F6F5E9C95CA9}" type="parTrans" cxnId="{61DE1E9A-BC56-4793-AD54-67545DBDE588}">
      <dgm:prSet/>
      <dgm:spPr/>
      <dgm:t>
        <a:bodyPr/>
        <a:lstStyle/>
        <a:p>
          <a:endParaRPr lang="en-US"/>
        </a:p>
      </dgm:t>
    </dgm:pt>
    <dgm:pt modelId="{35109EB3-CC0E-4130-AF5A-A2E17BCB926F}" type="sibTrans" cxnId="{61DE1E9A-BC56-4793-AD54-67545DBDE588}">
      <dgm:prSet/>
      <dgm:spPr/>
      <dgm:t>
        <a:bodyPr/>
        <a:lstStyle/>
        <a:p>
          <a:endParaRPr lang="en-US"/>
        </a:p>
      </dgm:t>
    </dgm:pt>
    <dgm:pt modelId="{5A16712A-B585-4468-9434-EC2E8FDFD97C}">
      <dgm:prSet phldrT="[Text]"/>
      <dgm:spPr/>
      <dgm:t>
        <a:bodyPr/>
        <a:lstStyle/>
        <a:p>
          <a:r>
            <a:rPr lang="en-US" dirty="0"/>
            <a:t>Makes decisions about where a packet is sent based on the Internet Protocol</a:t>
          </a:r>
        </a:p>
      </dgm:t>
    </dgm:pt>
    <dgm:pt modelId="{E4250839-3A40-42A2-A706-B81CD5137E9B}" type="parTrans" cxnId="{1B321FA3-E57F-497D-B080-8E28A6AE8E8C}">
      <dgm:prSet/>
      <dgm:spPr/>
      <dgm:t>
        <a:bodyPr/>
        <a:lstStyle/>
        <a:p>
          <a:endParaRPr lang="en-US"/>
        </a:p>
      </dgm:t>
    </dgm:pt>
    <dgm:pt modelId="{0C482D12-BDAB-4D5D-8CDE-C4F17B035974}" type="sibTrans" cxnId="{1B321FA3-E57F-497D-B080-8E28A6AE8E8C}">
      <dgm:prSet/>
      <dgm:spPr/>
      <dgm:t>
        <a:bodyPr/>
        <a:lstStyle/>
        <a:p>
          <a:endParaRPr lang="en-US"/>
        </a:p>
      </dgm:t>
    </dgm:pt>
    <dgm:pt modelId="{DD5A5583-9A09-4F3E-8712-DC4126B76595}">
      <dgm:prSet phldrT="[Text]"/>
      <dgm:spPr/>
      <dgm:t>
        <a:bodyPr/>
        <a:lstStyle/>
        <a:p>
          <a:r>
            <a:rPr lang="en-US" u="sng" dirty="0">
              <a:hlinkClick xmlns:r="http://schemas.openxmlformats.org/officeDocument/2006/relationships" r:id="" action="ppaction://noaction"/>
            </a:rPr>
            <a:t>Layer 2 Device</a:t>
          </a:r>
          <a:endParaRPr lang="en-US" u="sng" dirty="0"/>
        </a:p>
      </dgm:t>
    </dgm:pt>
    <dgm:pt modelId="{8E4202A3-A48D-4201-B842-4EA83644BAE3}" type="parTrans" cxnId="{AEE63588-16F0-4521-BEBD-E0E95242A967}">
      <dgm:prSet/>
      <dgm:spPr/>
      <dgm:t>
        <a:bodyPr/>
        <a:lstStyle/>
        <a:p>
          <a:endParaRPr lang="en-US"/>
        </a:p>
      </dgm:t>
    </dgm:pt>
    <dgm:pt modelId="{54FAB6C4-36C4-45E7-B933-DF5466F69DB2}" type="sibTrans" cxnId="{AEE63588-16F0-4521-BEBD-E0E95242A967}">
      <dgm:prSet/>
      <dgm:spPr/>
      <dgm:t>
        <a:bodyPr/>
        <a:lstStyle/>
        <a:p>
          <a:endParaRPr lang="en-US"/>
        </a:p>
      </dgm:t>
    </dgm:pt>
    <dgm:pt modelId="{CF721B56-5440-45A9-956E-428F430A8CFA}">
      <dgm:prSet phldrT="[Text]"/>
      <dgm:spPr/>
      <dgm:t>
        <a:bodyPr/>
        <a:lstStyle/>
        <a:p>
          <a:r>
            <a:rPr lang="en-US" dirty="0"/>
            <a:t>Makes decisions about where a packet is sent based on a MAC address or logical name</a:t>
          </a:r>
        </a:p>
      </dgm:t>
    </dgm:pt>
    <dgm:pt modelId="{6E4AD2DD-FA34-48F0-931B-285841C7E82E}" type="parTrans" cxnId="{750431E4-410C-4C6E-8820-8BBE384FAD1E}">
      <dgm:prSet/>
      <dgm:spPr/>
      <dgm:t>
        <a:bodyPr/>
        <a:lstStyle/>
        <a:p>
          <a:endParaRPr lang="en-US"/>
        </a:p>
      </dgm:t>
    </dgm:pt>
    <dgm:pt modelId="{3EF03BA6-E34C-4EB7-820D-06481C191921}" type="sibTrans" cxnId="{750431E4-410C-4C6E-8820-8BBE384FAD1E}">
      <dgm:prSet/>
      <dgm:spPr/>
      <dgm:t>
        <a:bodyPr/>
        <a:lstStyle/>
        <a:p>
          <a:endParaRPr lang="en-US"/>
        </a:p>
      </dgm:t>
    </dgm:pt>
    <dgm:pt modelId="{9E8ECD4A-3DF7-45EE-ABD1-E258AF392B5F}">
      <dgm:prSet phldrT="[Text]"/>
      <dgm:spPr/>
      <dgm:t>
        <a:bodyPr/>
        <a:lstStyle/>
        <a:p>
          <a:r>
            <a:rPr lang="en-US" u="sng" dirty="0">
              <a:hlinkClick xmlns:r="http://schemas.openxmlformats.org/officeDocument/2006/relationships" r:id="" action="ppaction://noaction"/>
            </a:rPr>
            <a:t>Layer 1 Device</a:t>
          </a:r>
          <a:endParaRPr lang="en-US" u="sng" dirty="0"/>
        </a:p>
      </dgm:t>
    </dgm:pt>
    <dgm:pt modelId="{0ACFB03C-E3C0-4267-8E9F-4C7BAC41F272}" type="parTrans" cxnId="{E0669218-5E56-45B7-A408-8F9CBCA15A74}">
      <dgm:prSet/>
      <dgm:spPr/>
      <dgm:t>
        <a:bodyPr/>
        <a:lstStyle/>
        <a:p>
          <a:endParaRPr lang="en-US"/>
        </a:p>
      </dgm:t>
    </dgm:pt>
    <dgm:pt modelId="{064C0133-0CD4-46FE-9F99-9024138C9DBD}" type="sibTrans" cxnId="{E0669218-5E56-45B7-A408-8F9CBCA15A74}">
      <dgm:prSet/>
      <dgm:spPr/>
      <dgm:t>
        <a:bodyPr/>
        <a:lstStyle/>
        <a:p>
          <a:endParaRPr lang="en-US"/>
        </a:p>
      </dgm:t>
    </dgm:pt>
    <dgm:pt modelId="{01DAAE00-717B-4BB1-A136-E0EADCB05F74}">
      <dgm:prSet phldrT="[Text]"/>
      <dgm:spPr/>
      <dgm:t>
        <a:bodyPr/>
        <a:lstStyle/>
        <a:p>
          <a:r>
            <a:rPr lang="en-US" dirty="0"/>
            <a:t>Makes no decisions about where a packet is sent</a:t>
          </a:r>
        </a:p>
      </dgm:t>
    </dgm:pt>
    <dgm:pt modelId="{6DDDDAF5-F852-4016-96DF-471A54585C60}" type="parTrans" cxnId="{13524D2E-C0E9-4E39-A166-860EEBBEDE25}">
      <dgm:prSet/>
      <dgm:spPr/>
      <dgm:t>
        <a:bodyPr/>
        <a:lstStyle/>
        <a:p>
          <a:endParaRPr lang="en-US"/>
        </a:p>
      </dgm:t>
    </dgm:pt>
    <dgm:pt modelId="{E85B8E2E-0E91-4BA1-9648-23ECE96D1F8C}" type="sibTrans" cxnId="{13524D2E-C0E9-4E39-A166-860EEBBEDE25}">
      <dgm:prSet/>
      <dgm:spPr/>
      <dgm:t>
        <a:bodyPr/>
        <a:lstStyle/>
        <a:p>
          <a:endParaRPr lang="en-US"/>
        </a:p>
      </dgm:t>
    </dgm:pt>
    <dgm:pt modelId="{99E7EC73-FAB0-4DA1-82B8-2352EC7FA953}" type="pres">
      <dgm:prSet presAssocID="{CD0ED070-1183-413C-A65D-31C99AB9A339}" presName="Name0" presStyleCnt="0">
        <dgm:presLayoutVars>
          <dgm:dir/>
          <dgm:animLvl val="lvl"/>
          <dgm:resizeHandles val="exact"/>
        </dgm:presLayoutVars>
      </dgm:prSet>
      <dgm:spPr/>
    </dgm:pt>
    <dgm:pt modelId="{BDFF64C4-08B8-48FF-8918-E6CACA067B85}" type="pres">
      <dgm:prSet presAssocID="{4D27095A-0EE1-4BD3-8640-A2676658E426}" presName="linNode" presStyleCnt="0"/>
      <dgm:spPr/>
    </dgm:pt>
    <dgm:pt modelId="{B8338696-A770-4FEB-99E7-55E90BFDB8B6}" type="pres">
      <dgm:prSet presAssocID="{4D27095A-0EE1-4BD3-8640-A2676658E426}" presName="parentText" presStyleLbl="node1" presStyleIdx="0" presStyleCnt="3">
        <dgm:presLayoutVars>
          <dgm:chMax val="1"/>
          <dgm:bulletEnabled val="1"/>
        </dgm:presLayoutVars>
      </dgm:prSet>
      <dgm:spPr/>
    </dgm:pt>
    <dgm:pt modelId="{8B87CB70-C430-4B18-897B-730BE20DAB03}" type="pres">
      <dgm:prSet presAssocID="{4D27095A-0EE1-4BD3-8640-A2676658E426}" presName="descendantText" presStyleLbl="alignAccFollowNode1" presStyleIdx="0" presStyleCnt="3">
        <dgm:presLayoutVars>
          <dgm:bulletEnabled val="1"/>
        </dgm:presLayoutVars>
      </dgm:prSet>
      <dgm:spPr/>
    </dgm:pt>
    <dgm:pt modelId="{E7CCA7A4-648E-410B-BFB2-69BC52F3EAFA}" type="pres">
      <dgm:prSet presAssocID="{35109EB3-CC0E-4130-AF5A-A2E17BCB926F}" presName="sp" presStyleCnt="0"/>
      <dgm:spPr/>
    </dgm:pt>
    <dgm:pt modelId="{3CD26407-B40B-4CAB-80BC-33AC087F6CFB}" type="pres">
      <dgm:prSet presAssocID="{DD5A5583-9A09-4F3E-8712-DC4126B76595}" presName="linNode" presStyleCnt="0"/>
      <dgm:spPr/>
    </dgm:pt>
    <dgm:pt modelId="{74553FF6-49C4-44C5-A02A-27B8509A528E}" type="pres">
      <dgm:prSet presAssocID="{DD5A5583-9A09-4F3E-8712-DC4126B76595}" presName="parentText" presStyleLbl="node1" presStyleIdx="1" presStyleCnt="3">
        <dgm:presLayoutVars>
          <dgm:chMax val="1"/>
          <dgm:bulletEnabled val="1"/>
        </dgm:presLayoutVars>
      </dgm:prSet>
      <dgm:spPr/>
    </dgm:pt>
    <dgm:pt modelId="{67E584D1-9FD4-47AC-ACAC-696EA52A1218}" type="pres">
      <dgm:prSet presAssocID="{DD5A5583-9A09-4F3E-8712-DC4126B76595}" presName="descendantText" presStyleLbl="alignAccFollowNode1" presStyleIdx="1" presStyleCnt="3">
        <dgm:presLayoutVars>
          <dgm:bulletEnabled val="1"/>
        </dgm:presLayoutVars>
      </dgm:prSet>
      <dgm:spPr/>
    </dgm:pt>
    <dgm:pt modelId="{28D09215-AD69-4709-B1A5-531A272D062C}" type="pres">
      <dgm:prSet presAssocID="{54FAB6C4-36C4-45E7-B933-DF5466F69DB2}" presName="sp" presStyleCnt="0"/>
      <dgm:spPr/>
    </dgm:pt>
    <dgm:pt modelId="{66EFE1CD-2DA2-406A-8A85-4689E4338551}" type="pres">
      <dgm:prSet presAssocID="{9E8ECD4A-3DF7-45EE-ABD1-E258AF392B5F}" presName="linNode" presStyleCnt="0"/>
      <dgm:spPr/>
    </dgm:pt>
    <dgm:pt modelId="{69144DED-39E8-42F4-8372-1486807F2A51}" type="pres">
      <dgm:prSet presAssocID="{9E8ECD4A-3DF7-45EE-ABD1-E258AF392B5F}" presName="parentText" presStyleLbl="node1" presStyleIdx="2" presStyleCnt="3">
        <dgm:presLayoutVars>
          <dgm:chMax val="1"/>
          <dgm:bulletEnabled val="1"/>
        </dgm:presLayoutVars>
      </dgm:prSet>
      <dgm:spPr/>
    </dgm:pt>
    <dgm:pt modelId="{10E94D00-13F2-464D-AB72-64CC72EB332F}" type="pres">
      <dgm:prSet presAssocID="{9E8ECD4A-3DF7-45EE-ABD1-E258AF392B5F}" presName="descendantText" presStyleLbl="alignAccFollowNode1" presStyleIdx="2" presStyleCnt="3">
        <dgm:presLayoutVars>
          <dgm:bulletEnabled val="1"/>
        </dgm:presLayoutVars>
      </dgm:prSet>
      <dgm:spPr/>
    </dgm:pt>
  </dgm:ptLst>
  <dgm:cxnLst>
    <dgm:cxn modelId="{E0669218-5E56-45B7-A408-8F9CBCA15A74}" srcId="{CD0ED070-1183-413C-A65D-31C99AB9A339}" destId="{9E8ECD4A-3DF7-45EE-ABD1-E258AF392B5F}" srcOrd="2" destOrd="0" parTransId="{0ACFB03C-E3C0-4267-8E9F-4C7BAC41F272}" sibTransId="{064C0133-0CD4-46FE-9F99-9024138C9DBD}"/>
    <dgm:cxn modelId="{659F312E-3723-B44E-9A71-49FA62EACC1E}" type="presOf" srcId="{4D27095A-0EE1-4BD3-8640-A2676658E426}" destId="{B8338696-A770-4FEB-99E7-55E90BFDB8B6}" srcOrd="0" destOrd="0" presId="urn:microsoft.com/office/officeart/2005/8/layout/vList5"/>
    <dgm:cxn modelId="{13524D2E-C0E9-4E39-A166-860EEBBEDE25}" srcId="{9E8ECD4A-3DF7-45EE-ABD1-E258AF392B5F}" destId="{01DAAE00-717B-4BB1-A136-E0EADCB05F74}" srcOrd="0" destOrd="0" parTransId="{6DDDDAF5-F852-4016-96DF-471A54585C60}" sibTransId="{E85B8E2E-0E91-4BA1-9648-23ECE96D1F8C}"/>
    <dgm:cxn modelId="{6158B32E-DD7F-EC4B-9745-2504277684EE}" type="presOf" srcId="{5A16712A-B585-4468-9434-EC2E8FDFD97C}" destId="{8B87CB70-C430-4B18-897B-730BE20DAB03}" srcOrd="0" destOrd="0" presId="urn:microsoft.com/office/officeart/2005/8/layout/vList5"/>
    <dgm:cxn modelId="{AEE63588-16F0-4521-BEBD-E0E95242A967}" srcId="{CD0ED070-1183-413C-A65D-31C99AB9A339}" destId="{DD5A5583-9A09-4F3E-8712-DC4126B76595}" srcOrd="1" destOrd="0" parTransId="{8E4202A3-A48D-4201-B842-4EA83644BAE3}" sibTransId="{54FAB6C4-36C4-45E7-B933-DF5466F69DB2}"/>
    <dgm:cxn modelId="{D4D17F8D-3C86-F447-88B1-FEF1D450BE37}" type="presOf" srcId="{CD0ED070-1183-413C-A65D-31C99AB9A339}" destId="{99E7EC73-FAB0-4DA1-82B8-2352EC7FA953}" srcOrd="0" destOrd="0" presId="urn:microsoft.com/office/officeart/2005/8/layout/vList5"/>
    <dgm:cxn modelId="{61DE1E9A-BC56-4793-AD54-67545DBDE588}" srcId="{CD0ED070-1183-413C-A65D-31C99AB9A339}" destId="{4D27095A-0EE1-4BD3-8640-A2676658E426}" srcOrd="0" destOrd="0" parTransId="{D80ACBC1-7A0C-4C24-A4A2-F6F5E9C95CA9}" sibTransId="{35109EB3-CC0E-4130-AF5A-A2E17BCB926F}"/>
    <dgm:cxn modelId="{1B321FA3-E57F-497D-B080-8E28A6AE8E8C}" srcId="{4D27095A-0EE1-4BD3-8640-A2676658E426}" destId="{5A16712A-B585-4468-9434-EC2E8FDFD97C}" srcOrd="0" destOrd="0" parTransId="{E4250839-3A40-42A2-A706-B81CD5137E9B}" sibTransId="{0C482D12-BDAB-4D5D-8CDE-C4F17B035974}"/>
    <dgm:cxn modelId="{58B94CC6-62A4-CB47-93E6-8F35701E110A}" type="presOf" srcId="{01DAAE00-717B-4BB1-A136-E0EADCB05F74}" destId="{10E94D00-13F2-464D-AB72-64CC72EB332F}" srcOrd="0" destOrd="0" presId="urn:microsoft.com/office/officeart/2005/8/layout/vList5"/>
    <dgm:cxn modelId="{F6D116C7-35F6-F345-A404-A523D0A1AE8A}" type="presOf" srcId="{CF721B56-5440-45A9-956E-428F430A8CFA}" destId="{67E584D1-9FD4-47AC-ACAC-696EA52A1218}" srcOrd="0" destOrd="0" presId="urn:microsoft.com/office/officeart/2005/8/layout/vList5"/>
    <dgm:cxn modelId="{BB9FE4C9-2952-FC49-B5B3-2B88AEC6B054}" type="presOf" srcId="{DD5A5583-9A09-4F3E-8712-DC4126B76595}" destId="{74553FF6-49C4-44C5-A02A-27B8509A528E}" srcOrd="0" destOrd="0" presId="urn:microsoft.com/office/officeart/2005/8/layout/vList5"/>
    <dgm:cxn modelId="{3657E4D9-10E2-C745-A3C8-C1F5610F319E}" type="presOf" srcId="{9E8ECD4A-3DF7-45EE-ABD1-E258AF392B5F}" destId="{69144DED-39E8-42F4-8372-1486807F2A51}" srcOrd="0" destOrd="0" presId="urn:microsoft.com/office/officeart/2005/8/layout/vList5"/>
    <dgm:cxn modelId="{750431E4-410C-4C6E-8820-8BBE384FAD1E}" srcId="{DD5A5583-9A09-4F3E-8712-DC4126B76595}" destId="{CF721B56-5440-45A9-956E-428F430A8CFA}" srcOrd="0" destOrd="0" parTransId="{6E4AD2DD-FA34-48F0-931B-285841C7E82E}" sibTransId="{3EF03BA6-E34C-4EB7-820D-06481C191921}"/>
    <dgm:cxn modelId="{A66E1F09-CA06-C84B-9E92-E87EC89FFD2D}" type="presParOf" srcId="{99E7EC73-FAB0-4DA1-82B8-2352EC7FA953}" destId="{BDFF64C4-08B8-48FF-8918-E6CACA067B85}" srcOrd="0" destOrd="0" presId="urn:microsoft.com/office/officeart/2005/8/layout/vList5"/>
    <dgm:cxn modelId="{D5D70F1B-CB60-3649-BB7C-BFFDA502EECE}" type="presParOf" srcId="{BDFF64C4-08B8-48FF-8918-E6CACA067B85}" destId="{B8338696-A770-4FEB-99E7-55E90BFDB8B6}" srcOrd="0" destOrd="0" presId="urn:microsoft.com/office/officeart/2005/8/layout/vList5"/>
    <dgm:cxn modelId="{97BF3F6A-D15C-EF43-85C1-4CFA11991431}" type="presParOf" srcId="{BDFF64C4-08B8-48FF-8918-E6CACA067B85}" destId="{8B87CB70-C430-4B18-897B-730BE20DAB03}" srcOrd="1" destOrd="0" presId="urn:microsoft.com/office/officeart/2005/8/layout/vList5"/>
    <dgm:cxn modelId="{2F8720C8-8CC1-634F-B6D9-73033D4B8CCE}" type="presParOf" srcId="{99E7EC73-FAB0-4DA1-82B8-2352EC7FA953}" destId="{E7CCA7A4-648E-410B-BFB2-69BC52F3EAFA}" srcOrd="1" destOrd="0" presId="urn:microsoft.com/office/officeart/2005/8/layout/vList5"/>
    <dgm:cxn modelId="{D4850C45-0E99-074D-AF07-96B43D04C142}" type="presParOf" srcId="{99E7EC73-FAB0-4DA1-82B8-2352EC7FA953}" destId="{3CD26407-B40B-4CAB-80BC-33AC087F6CFB}" srcOrd="2" destOrd="0" presId="urn:microsoft.com/office/officeart/2005/8/layout/vList5"/>
    <dgm:cxn modelId="{7D81C160-2EF9-F442-8687-BA7A72406C17}" type="presParOf" srcId="{3CD26407-B40B-4CAB-80BC-33AC087F6CFB}" destId="{74553FF6-49C4-44C5-A02A-27B8509A528E}" srcOrd="0" destOrd="0" presId="urn:microsoft.com/office/officeart/2005/8/layout/vList5"/>
    <dgm:cxn modelId="{457CD994-FD9A-F743-8A61-48625C35A35F}" type="presParOf" srcId="{3CD26407-B40B-4CAB-80BC-33AC087F6CFB}" destId="{67E584D1-9FD4-47AC-ACAC-696EA52A1218}" srcOrd="1" destOrd="0" presId="urn:microsoft.com/office/officeart/2005/8/layout/vList5"/>
    <dgm:cxn modelId="{F0A82CB8-9477-0943-88BD-DA00F96E55C1}" type="presParOf" srcId="{99E7EC73-FAB0-4DA1-82B8-2352EC7FA953}" destId="{28D09215-AD69-4709-B1A5-531A272D062C}" srcOrd="3" destOrd="0" presId="urn:microsoft.com/office/officeart/2005/8/layout/vList5"/>
    <dgm:cxn modelId="{30348714-56B3-FE4B-81F6-9A44B0E855EC}" type="presParOf" srcId="{99E7EC73-FAB0-4DA1-82B8-2352EC7FA953}" destId="{66EFE1CD-2DA2-406A-8A85-4689E4338551}" srcOrd="4" destOrd="0" presId="urn:microsoft.com/office/officeart/2005/8/layout/vList5"/>
    <dgm:cxn modelId="{630F1A1D-E326-A245-B042-A849F4E7C449}" type="presParOf" srcId="{66EFE1CD-2DA2-406A-8A85-4689E4338551}" destId="{69144DED-39E8-42F4-8372-1486807F2A51}" srcOrd="0" destOrd="0" presId="urn:microsoft.com/office/officeart/2005/8/layout/vList5"/>
    <dgm:cxn modelId="{4A78FA29-AC08-DE4C-BBC5-426AEE47729B}" type="presParOf" srcId="{66EFE1CD-2DA2-406A-8A85-4689E4338551}" destId="{10E94D00-13F2-464D-AB72-64CC72EB332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B7634-5061-40DD-8E5A-15B516481749}">
      <dsp:nvSpPr>
        <dsp:cNvPr id="0" name=""/>
        <dsp:cNvSpPr/>
      </dsp:nvSpPr>
      <dsp:spPr>
        <a:xfrm>
          <a:off x="256096" y="0"/>
          <a:ext cx="1813283" cy="18132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Windows Server</a:t>
          </a:r>
        </a:p>
      </dsp:txBody>
      <dsp:txXfrm>
        <a:off x="521645" y="265545"/>
        <a:ext cx="1282185" cy="1282167"/>
      </dsp:txXfrm>
    </dsp:sp>
    <dsp:sp modelId="{358C513C-5327-4F78-B72B-E15B4FE29CFA}">
      <dsp:nvSpPr>
        <dsp:cNvPr id="0" name=""/>
        <dsp:cNvSpPr/>
      </dsp:nvSpPr>
      <dsp:spPr>
        <a:xfrm>
          <a:off x="1189409" y="1209342"/>
          <a:ext cx="1813283" cy="18132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Linux</a:t>
          </a:r>
        </a:p>
      </dsp:txBody>
      <dsp:txXfrm>
        <a:off x="1454958" y="1474887"/>
        <a:ext cx="1282185" cy="1282167"/>
      </dsp:txXfrm>
    </dsp:sp>
    <dsp:sp modelId="{B37B783F-DE5D-4E0D-8292-C1CA56FC1283}">
      <dsp:nvSpPr>
        <dsp:cNvPr id="0" name=""/>
        <dsp:cNvSpPr/>
      </dsp:nvSpPr>
      <dsp:spPr>
        <a:xfrm>
          <a:off x="2121619" y="0"/>
          <a:ext cx="1813283" cy="18132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UNIX</a:t>
          </a:r>
        </a:p>
      </dsp:txBody>
      <dsp:txXfrm>
        <a:off x="2387168" y="265545"/>
        <a:ext cx="1282185" cy="12821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7CB70-C430-4B18-897B-730BE20DAB03}">
      <dsp:nvSpPr>
        <dsp:cNvPr id="0" name=""/>
        <dsp:cNvSpPr/>
      </dsp:nvSpPr>
      <dsp:spPr>
        <a:xfrm rot="5400000">
          <a:off x="3705963" y="-1359327"/>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decisions about where a packet is sent based on the Internet Protocol</a:t>
          </a:r>
        </a:p>
      </dsp:txBody>
      <dsp:txXfrm rot="-5400000">
        <a:off x="2221992" y="172594"/>
        <a:ext cx="3902258" cy="886365"/>
      </dsp:txXfrm>
    </dsp:sp>
    <dsp:sp modelId="{B8338696-A770-4FEB-99E7-55E90BFDB8B6}">
      <dsp:nvSpPr>
        <dsp:cNvPr id="0" name=""/>
        <dsp:cNvSpPr/>
      </dsp:nvSpPr>
      <dsp:spPr>
        <a:xfrm>
          <a:off x="0" y="1860"/>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3 Device</a:t>
          </a:r>
          <a:endParaRPr lang="en-US" sz="3400" u="sng" kern="1200" dirty="0"/>
        </a:p>
      </dsp:txBody>
      <dsp:txXfrm>
        <a:off x="59938" y="61798"/>
        <a:ext cx="2102115" cy="1107956"/>
      </dsp:txXfrm>
    </dsp:sp>
    <dsp:sp modelId="{67E584D1-9FD4-47AC-ACAC-696EA52A1218}">
      <dsp:nvSpPr>
        <dsp:cNvPr id="0" name=""/>
        <dsp:cNvSpPr/>
      </dsp:nvSpPr>
      <dsp:spPr>
        <a:xfrm rot="5400000">
          <a:off x="3705963" y="-70104"/>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decisions about where a packet is sent based on a MAC address or logical name</a:t>
          </a:r>
        </a:p>
      </dsp:txBody>
      <dsp:txXfrm rot="-5400000">
        <a:off x="2221992" y="1461817"/>
        <a:ext cx="3902258" cy="886365"/>
      </dsp:txXfrm>
    </dsp:sp>
    <dsp:sp modelId="{74553FF6-49C4-44C5-A02A-27B8509A528E}">
      <dsp:nvSpPr>
        <dsp:cNvPr id="0" name=""/>
        <dsp:cNvSpPr/>
      </dsp:nvSpPr>
      <dsp:spPr>
        <a:xfrm>
          <a:off x="0" y="1291083"/>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2 Device</a:t>
          </a:r>
          <a:endParaRPr lang="en-US" sz="3400" u="sng" kern="1200" dirty="0"/>
        </a:p>
      </dsp:txBody>
      <dsp:txXfrm>
        <a:off x="59938" y="1351021"/>
        <a:ext cx="2102115" cy="1107956"/>
      </dsp:txXfrm>
    </dsp:sp>
    <dsp:sp modelId="{10E94D00-13F2-464D-AB72-64CC72EB332F}">
      <dsp:nvSpPr>
        <dsp:cNvPr id="0" name=""/>
        <dsp:cNvSpPr/>
      </dsp:nvSpPr>
      <dsp:spPr>
        <a:xfrm rot="5400000">
          <a:off x="3705963" y="1219119"/>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no decisions about where a packet is sent</a:t>
          </a:r>
        </a:p>
      </dsp:txBody>
      <dsp:txXfrm rot="-5400000">
        <a:off x="2221992" y="2751040"/>
        <a:ext cx="3902258" cy="886365"/>
      </dsp:txXfrm>
    </dsp:sp>
    <dsp:sp modelId="{69144DED-39E8-42F4-8372-1486807F2A51}">
      <dsp:nvSpPr>
        <dsp:cNvPr id="0" name=""/>
        <dsp:cNvSpPr/>
      </dsp:nvSpPr>
      <dsp:spPr>
        <a:xfrm>
          <a:off x="0" y="2580307"/>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1 Device</a:t>
          </a:r>
          <a:endParaRPr lang="en-US" sz="3400" u="sng" kern="1200" dirty="0"/>
        </a:p>
      </dsp:txBody>
      <dsp:txXfrm>
        <a:off x="59938" y="2640245"/>
        <a:ext cx="2102115" cy="1107956"/>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3"/>
            <a:ext cx="3037840" cy="466434"/>
          </a:xfrm>
          <a:prstGeom prst="rect">
            <a:avLst/>
          </a:prstGeom>
        </p:spPr>
        <p:txBody>
          <a:bodyPr vert="horz" lIns="93177" tIns="46589" rIns="93177" bIns="46589" rtlCol="0"/>
          <a:lstStyle>
            <a:lvl1pPr algn="r">
              <a:defRPr sz="1200"/>
            </a:lvl1pPr>
          </a:lstStyle>
          <a:p>
            <a:endParaRPr lang="en-US" dirty="0"/>
          </a:p>
        </p:txBody>
      </p:sp>
      <p:sp>
        <p:nvSpPr>
          <p:cNvPr id="6" name="Footer Placeholder 3"/>
          <p:cNvSpPr>
            <a:spLocks noGrp="1"/>
          </p:cNvSpPr>
          <p:nvPr>
            <p:ph type="ftr" sz="quarter" idx="2"/>
          </p:nvPr>
        </p:nvSpPr>
        <p:spPr>
          <a:xfrm>
            <a:off x="1622" y="8679815"/>
            <a:ext cx="4302125" cy="479425"/>
          </a:xfrm>
          <a:prstGeom prst="rect">
            <a:avLst/>
          </a:prstGeom>
        </p:spPr>
        <p:txBody>
          <a:bodyPr vert="horz" lIns="96653" tIns="48327" rIns="96653" bIns="48327" rtlCol="0" anchor="b"/>
          <a:lstStyle>
            <a:lvl1pPr algn="l">
              <a:defRPr sz="1200" dirty="0" smtClean="0">
                <a:latin typeface="Calibri" pitchFamily="34" charset="0"/>
                <a:ea typeface="MS PGothic" pitchFamily="34" charset="-128"/>
                <a:cs typeface="+mn-cs"/>
              </a:defRPr>
            </a:lvl1pPr>
          </a:lstStyle>
          <a:p>
            <a:pPr>
              <a:defRPr/>
            </a:pPr>
            <a:r>
              <a:rPr lang="en-US" dirty="0"/>
              <a:t>© March 2014 Vermont Information Processing | Confidential</a:t>
            </a:r>
          </a:p>
        </p:txBody>
      </p:sp>
      <p:sp>
        <p:nvSpPr>
          <p:cNvPr id="7" name="Slide Number Placeholder 4"/>
          <p:cNvSpPr>
            <a:spLocks noGrp="1"/>
          </p:cNvSpPr>
          <p:nvPr>
            <p:ph type="sldNum" sz="quarter" idx="3"/>
          </p:nvPr>
        </p:nvSpPr>
        <p:spPr>
          <a:xfrm>
            <a:off x="4681537" y="8679815"/>
            <a:ext cx="2328863" cy="479425"/>
          </a:xfrm>
          <a:prstGeom prst="rect">
            <a:avLst/>
          </a:prstGeom>
        </p:spPr>
        <p:txBody>
          <a:bodyPr vert="horz" wrap="square" lIns="96653" tIns="48327" rIns="96653" bIns="48327" numCol="1" anchor="b" anchorCtr="0" compatLnSpc="1">
            <a:prstTxWarp prst="textNoShape">
              <a:avLst/>
            </a:prstTxWarp>
          </a:bodyPr>
          <a:lstStyle>
            <a:lvl1pPr algn="r">
              <a:defRPr sz="1200"/>
            </a:lvl1pPr>
          </a:lstStyle>
          <a:p>
            <a:fld id="{182EDD72-98D2-4242-93FA-EA97CB142998}" type="slidenum">
              <a:rPr lang="en-US"/>
              <a:pPr/>
              <a:t>‹#›</a:t>
            </a:fld>
            <a:endParaRPr lang="en-US"/>
          </a:p>
        </p:txBody>
      </p:sp>
    </p:spTree>
    <p:extLst>
      <p:ext uri="{BB962C8B-B14F-4D97-AF65-F5344CB8AC3E}">
        <p14:creationId xmlns:p14="http://schemas.microsoft.com/office/powerpoint/2010/main" val="1762033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3"/>
            <a:ext cx="3037840" cy="466434"/>
          </a:xfrm>
          <a:prstGeom prst="rect">
            <a:avLst/>
          </a:prstGeom>
        </p:spPr>
        <p:txBody>
          <a:bodyPr vert="horz" lIns="93177" tIns="46589" rIns="93177" bIns="46589" rtlCol="0"/>
          <a:lstStyle>
            <a:lvl1pPr algn="r">
              <a:defRPr sz="1200"/>
            </a:lvl1pPr>
          </a:lstStyle>
          <a:p>
            <a:fld id="{2AA36B9C-CF43-47A0-A2AB-57DE90725EA7}" type="datetimeFigureOut">
              <a:rPr lang="en-US" smtClean="0"/>
              <a:t>1/30/24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1"/>
            <a:ext cx="5608320" cy="3660459"/>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970938"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938BE24-D1A1-4259-8C95-33EFE64DF9D9}" type="slidenum">
              <a:rPr lang="en-US" smtClean="0"/>
              <a:t>‹#›</a:t>
            </a:fld>
            <a:endParaRPr lang="en-US"/>
          </a:p>
        </p:txBody>
      </p:sp>
    </p:spTree>
    <p:extLst>
      <p:ext uri="{BB962C8B-B14F-4D97-AF65-F5344CB8AC3E}">
        <p14:creationId xmlns:p14="http://schemas.microsoft.com/office/powerpoint/2010/main" val="383943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8BE24-D1A1-4259-8C95-33EFE64DF9D9}" type="slidenum">
              <a:rPr lang="en-US" smtClean="0"/>
              <a:t>3</a:t>
            </a:fld>
            <a:endParaRPr lang="en-US"/>
          </a:p>
        </p:txBody>
      </p:sp>
    </p:spTree>
    <p:extLst>
      <p:ext uri="{BB962C8B-B14F-4D97-AF65-F5344CB8AC3E}">
        <p14:creationId xmlns:p14="http://schemas.microsoft.com/office/powerpoint/2010/main" val="216433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8</a:t>
            </a:fld>
            <a:endParaRPr lang="en-US"/>
          </a:p>
        </p:txBody>
      </p:sp>
    </p:spTree>
    <p:extLst>
      <p:ext uri="{BB962C8B-B14F-4D97-AF65-F5344CB8AC3E}">
        <p14:creationId xmlns:p14="http://schemas.microsoft.com/office/powerpoint/2010/main" val="1887051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21</a:t>
            </a:fld>
            <a:endParaRPr lang="en-US"/>
          </a:p>
        </p:txBody>
      </p:sp>
    </p:spTree>
    <p:extLst>
      <p:ext uri="{BB962C8B-B14F-4D97-AF65-F5344CB8AC3E}">
        <p14:creationId xmlns:p14="http://schemas.microsoft.com/office/powerpoint/2010/main" val="307557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40</a:t>
            </a:fld>
            <a:endParaRPr lang="en-US"/>
          </a:p>
        </p:txBody>
      </p:sp>
    </p:spTree>
    <p:extLst>
      <p:ext uri="{BB962C8B-B14F-4D97-AF65-F5344CB8AC3E}">
        <p14:creationId xmlns:p14="http://schemas.microsoft.com/office/powerpoint/2010/main" val="134868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69</a:t>
            </a:fld>
            <a:endParaRPr lang="en-US"/>
          </a:p>
        </p:txBody>
      </p:sp>
    </p:spTree>
    <p:extLst>
      <p:ext uri="{BB962C8B-B14F-4D97-AF65-F5344CB8AC3E}">
        <p14:creationId xmlns:p14="http://schemas.microsoft.com/office/powerpoint/2010/main" val="215642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71</a:t>
            </a:fld>
            <a:endParaRPr lang="en-US"/>
          </a:p>
        </p:txBody>
      </p:sp>
    </p:spTree>
    <p:extLst>
      <p:ext uri="{BB962C8B-B14F-4D97-AF65-F5344CB8AC3E}">
        <p14:creationId xmlns:p14="http://schemas.microsoft.com/office/powerpoint/2010/main" val="2156423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93</a:t>
            </a:fld>
            <a:endParaRPr lang="en-US"/>
          </a:p>
        </p:txBody>
      </p:sp>
    </p:spTree>
    <p:extLst>
      <p:ext uri="{BB962C8B-B14F-4D97-AF65-F5344CB8AC3E}">
        <p14:creationId xmlns:p14="http://schemas.microsoft.com/office/powerpoint/2010/main" val="425323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6EAF01E6-93A1-402D-8466-E9CDC5247961}" type="datetimeFigureOut">
              <a:rPr lang="en-US"/>
              <a:pPr/>
              <a:t>1/30/24</a:t>
            </a:fld>
            <a:endParaRPr lang="en-US"/>
          </a:p>
        </p:txBody>
      </p:sp>
      <p:sp>
        <p:nvSpPr>
          <p:cNvPr id="6" name="Slide Number Placeholder 5"/>
          <p:cNvSpPr>
            <a:spLocks noGrp="1"/>
          </p:cNvSpPr>
          <p:nvPr>
            <p:ph type="sldNum" sz="quarter" idx="11"/>
          </p:nvPr>
        </p:nvSpPr>
        <p:spPr/>
        <p:txBody>
          <a:bodyPr/>
          <a:lstStyle>
            <a:lvl1pPr>
              <a:defRPr/>
            </a:lvl1pPr>
          </a:lstStyle>
          <a:p>
            <a:fld id="{7F327AA4-C838-486B-8426-69FF09FAE68B}" type="slidenum">
              <a:rPr lang="en-US"/>
              <a:pPr/>
              <a:t>‹#›</a:t>
            </a:fld>
            <a:endParaRPr lang="en-US"/>
          </a:p>
        </p:txBody>
      </p:sp>
    </p:spTree>
    <p:extLst>
      <p:ext uri="{BB962C8B-B14F-4D97-AF65-F5344CB8AC3E}">
        <p14:creationId xmlns:p14="http://schemas.microsoft.com/office/powerpoint/2010/main" val="2491232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1943F35D-EF4B-49A7-B065-101197BA2F97}" type="datetimeFigureOut">
              <a:rPr lang="en-US"/>
              <a:pPr/>
              <a:t>1/30/24</a:t>
            </a:fld>
            <a:endParaRPr lang="en-US"/>
          </a:p>
        </p:txBody>
      </p:sp>
      <p:sp>
        <p:nvSpPr>
          <p:cNvPr id="5" name="Slide Number Placeholder 5"/>
          <p:cNvSpPr>
            <a:spLocks noGrp="1"/>
          </p:cNvSpPr>
          <p:nvPr>
            <p:ph type="sldNum" sz="quarter" idx="11"/>
          </p:nvPr>
        </p:nvSpPr>
        <p:spPr/>
        <p:txBody>
          <a:bodyPr/>
          <a:lstStyle>
            <a:lvl1pPr>
              <a:defRPr/>
            </a:lvl1pPr>
          </a:lstStyle>
          <a:p>
            <a:fld id="{57251204-7B04-4019-82E4-9373B40DDB46}" type="slidenum">
              <a:rPr lang="en-US"/>
              <a:pPr/>
              <a:t>‹#›</a:t>
            </a:fld>
            <a:endParaRPr lang="en-US"/>
          </a:p>
        </p:txBody>
      </p:sp>
    </p:spTree>
    <p:extLst>
      <p:ext uri="{BB962C8B-B14F-4D97-AF65-F5344CB8AC3E}">
        <p14:creationId xmlns:p14="http://schemas.microsoft.com/office/powerpoint/2010/main" val="85786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987D053F-89F5-4955-8668-43A1624F42C0}" type="datetimeFigureOut">
              <a:rPr lang="en-US"/>
              <a:pPr/>
              <a:t>1/30/24</a:t>
            </a:fld>
            <a:endParaRPr lang="en-US"/>
          </a:p>
        </p:txBody>
      </p:sp>
      <p:sp>
        <p:nvSpPr>
          <p:cNvPr id="5" name="Slide Number Placeholder 5"/>
          <p:cNvSpPr>
            <a:spLocks noGrp="1"/>
          </p:cNvSpPr>
          <p:nvPr>
            <p:ph type="sldNum" sz="quarter" idx="11"/>
          </p:nvPr>
        </p:nvSpPr>
        <p:spPr/>
        <p:txBody>
          <a:bodyPr/>
          <a:lstStyle>
            <a:lvl1pPr>
              <a:defRPr/>
            </a:lvl1pPr>
          </a:lstStyle>
          <a:p>
            <a:fld id="{973B5B2B-1604-449A-9CDC-004AEFF9D4B6}" type="slidenum">
              <a:rPr lang="en-US"/>
              <a:pPr/>
              <a:t>‹#›</a:t>
            </a:fld>
            <a:endParaRPr lang="en-US"/>
          </a:p>
        </p:txBody>
      </p:sp>
    </p:spTree>
    <p:extLst>
      <p:ext uri="{BB962C8B-B14F-4D97-AF65-F5344CB8AC3E}">
        <p14:creationId xmlns:p14="http://schemas.microsoft.com/office/powerpoint/2010/main" val="1656746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21504258-9B15-4B3D-B259-26DA47E0D343}" type="datetimeFigureOut">
              <a:rPr lang="en-US"/>
              <a:pPr/>
              <a:t>1/30/24</a:t>
            </a:fld>
            <a:endParaRPr lang="en-US"/>
          </a:p>
        </p:txBody>
      </p:sp>
      <p:sp>
        <p:nvSpPr>
          <p:cNvPr id="5" name="Slide Number Placeholder 5"/>
          <p:cNvSpPr>
            <a:spLocks noGrp="1"/>
          </p:cNvSpPr>
          <p:nvPr>
            <p:ph type="sldNum" sz="quarter" idx="11"/>
          </p:nvPr>
        </p:nvSpPr>
        <p:spPr/>
        <p:txBody>
          <a:bodyPr/>
          <a:lstStyle>
            <a:lvl1pPr>
              <a:defRPr/>
            </a:lvl1pPr>
          </a:lstStyle>
          <a:p>
            <a:fld id="{A8EB5E0A-B9E3-4FA8-8155-0D1BEEDD1911}" type="slidenum">
              <a:rPr lang="en-US"/>
              <a:pPr/>
              <a:t>‹#›</a:t>
            </a:fld>
            <a:endParaRPr lang="en-US"/>
          </a:p>
        </p:txBody>
      </p:sp>
    </p:spTree>
    <p:extLst>
      <p:ext uri="{BB962C8B-B14F-4D97-AF65-F5344CB8AC3E}">
        <p14:creationId xmlns:p14="http://schemas.microsoft.com/office/powerpoint/2010/main" val="3310292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5175" y="2836008"/>
            <a:ext cx="7772400" cy="1362075"/>
          </a:xfrm>
          <a:prstGeom prst="rect">
            <a:avLst/>
          </a:prstGeom>
        </p:spPr>
        <p:txBody>
          <a:bodyPr anchor="t"/>
          <a:lstStyle>
            <a:lvl1pPr algn="ctr">
              <a:defRPr sz="4000" b="1" cap="all"/>
            </a:lvl1pPr>
          </a:lstStyle>
          <a:p>
            <a:r>
              <a:rPr lang="en-US" dirty="0"/>
              <a:t>Click to edit Master title style</a:t>
            </a:r>
          </a:p>
        </p:txBody>
      </p:sp>
      <p:sp>
        <p:nvSpPr>
          <p:cNvPr id="3" name="Text Placeholder 2"/>
          <p:cNvSpPr>
            <a:spLocks noGrp="1"/>
          </p:cNvSpPr>
          <p:nvPr>
            <p:ph type="body" idx="1"/>
          </p:nvPr>
        </p:nvSpPr>
        <p:spPr>
          <a:xfrm>
            <a:off x="855175" y="1335821"/>
            <a:ext cx="7772400" cy="1500187"/>
          </a:xfrm>
        </p:spPr>
        <p:txBody>
          <a:bodyPr anchor="b"/>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AAC361C2-7D14-415A-9BAA-0D8F70160157}" type="datetimeFigureOut">
              <a:rPr lang="en-US"/>
              <a:pPr/>
              <a:t>1/30/24</a:t>
            </a:fld>
            <a:endParaRPr lang="en-US"/>
          </a:p>
        </p:txBody>
      </p:sp>
      <p:sp>
        <p:nvSpPr>
          <p:cNvPr id="5" name="Slide Number Placeholder 5"/>
          <p:cNvSpPr>
            <a:spLocks noGrp="1"/>
          </p:cNvSpPr>
          <p:nvPr>
            <p:ph type="sldNum" sz="quarter" idx="11"/>
          </p:nvPr>
        </p:nvSpPr>
        <p:spPr/>
        <p:txBody>
          <a:bodyPr/>
          <a:lstStyle>
            <a:lvl1pPr>
              <a:defRPr/>
            </a:lvl1pPr>
          </a:lstStyle>
          <a:p>
            <a:fld id="{B4350B7E-7473-463A-8FC8-CA33B38AB490}" type="slidenum">
              <a:rPr lang="en-US"/>
              <a:pPr/>
              <a:t>‹#›</a:t>
            </a:fld>
            <a:endParaRPr lang="en-US"/>
          </a:p>
        </p:txBody>
      </p:sp>
    </p:spTree>
    <p:custDataLst>
      <p:tags r:id="rId1"/>
    </p:custDataLst>
    <p:extLst>
      <p:ext uri="{BB962C8B-B14F-4D97-AF65-F5344CB8AC3E}">
        <p14:creationId xmlns:p14="http://schemas.microsoft.com/office/powerpoint/2010/main" val="1662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1C82DEF4-7FD8-4297-BE08-4E1143B582C8}" type="datetimeFigureOut">
              <a:rPr lang="en-US"/>
              <a:pPr/>
              <a:t>1/30/24</a:t>
            </a:fld>
            <a:endParaRPr lang="en-US"/>
          </a:p>
        </p:txBody>
      </p:sp>
      <p:sp>
        <p:nvSpPr>
          <p:cNvPr id="6" name="Slide Number Placeholder 5"/>
          <p:cNvSpPr>
            <a:spLocks noGrp="1"/>
          </p:cNvSpPr>
          <p:nvPr>
            <p:ph type="sldNum" sz="quarter" idx="11"/>
          </p:nvPr>
        </p:nvSpPr>
        <p:spPr/>
        <p:txBody>
          <a:bodyPr/>
          <a:lstStyle>
            <a:lvl1pPr>
              <a:defRPr/>
            </a:lvl1pPr>
          </a:lstStyle>
          <a:p>
            <a:fld id="{E591CC1F-F5C7-42DB-98EA-BDF7238D2B3F}" type="slidenum">
              <a:rPr lang="en-US"/>
              <a:pPr/>
              <a:t>‹#›</a:t>
            </a:fld>
            <a:endParaRPr lang="en-US"/>
          </a:p>
        </p:txBody>
      </p:sp>
    </p:spTree>
    <p:extLst>
      <p:ext uri="{BB962C8B-B14F-4D97-AF65-F5344CB8AC3E}">
        <p14:creationId xmlns:p14="http://schemas.microsoft.com/office/powerpoint/2010/main" val="294703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F3A4011D-87DF-4A60-9C6B-25B9CCEA0EA3}" type="datetimeFigureOut">
              <a:rPr lang="en-US"/>
              <a:pPr/>
              <a:t>1/30/24</a:t>
            </a:fld>
            <a:endParaRPr lang="en-US"/>
          </a:p>
        </p:txBody>
      </p:sp>
      <p:sp>
        <p:nvSpPr>
          <p:cNvPr id="8" name="Slide Number Placeholder 5"/>
          <p:cNvSpPr>
            <a:spLocks noGrp="1"/>
          </p:cNvSpPr>
          <p:nvPr>
            <p:ph type="sldNum" sz="quarter" idx="11"/>
          </p:nvPr>
        </p:nvSpPr>
        <p:spPr/>
        <p:txBody>
          <a:bodyPr/>
          <a:lstStyle>
            <a:lvl1pPr>
              <a:defRPr/>
            </a:lvl1pPr>
          </a:lstStyle>
          <a:p>
            <a:fld id="{5F0CCB5C-592F-430C-964B-931C8CFD4066}" type="slidenum">
              <a:rPr lang="en-US"/>
              <a:pPr/>
              <a:t>‹#›</a:t>
            </a:fld>
            <a:endParaRPr lang="en-US"/>
          </a:p>
        </p:txBody>
      </p:sp>
    </p:spTree>
    <p:extLst>
      <p:ext uri="{BB962C8B-B14F-4D97-AF65-F5344CB8AC3E}">
        <p14:creationId xmlns:p14="http://schemas.microsoft.com/office/powerpoint/2010/main" val="427722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FB7D3F8F-218F-4880-AF69-784AF015C894}" type="datetimeFigureOut">
              <a:rPr lang="en-US"/>
              <a:pPr/>
              <a:t>1/30/24</a:t>
            </a:fld>
            <a:endParaRPr lang="en-US"/>
          </a:p>
        </p:txBody>
      </p:sp>
      <p:sp>
        <p:nvSpPr>
          <p:cNvPr id="4" name="Slide Number Placeholder 5"/>
          <p:cNvSpPr>
            <a:spLocks noGrp="1"/>
          </p:cNvSpPr>
          <p:nvPr>
            <p:ph type="sldNum" sz="quarter" idx="11"/>
          </p:nvPr>
        </p:nvSpPr>
        <p:spPr/>
        <p:txBody>
          <a:bodyPr/>
          <a:lstStyle>
            <a:lvl1pPr>
              <a:defRPr/>
            </a:lvl1pPr>
          </a:lstStyle>
          <a:p>
            <a:fld id="{939C102D-E43E-4BBF-A176-15DF0D9A4FD1}" type="slidenum">
              <a:rPr lang="en-US"/>
              <a:pPr/>
              <a:t>‹#›</a:t>
            </a:fld>
            <a:endParaRPr lang="en-US"/>
          </a:p>
        </p:txBody>
      </p:sp>
    </p:spTree>
    <p:extLst>
      <p:ext uri="{BB962C8B-B14F-4D97-AF65-F5344CB8AC3E}">
        <p14:creationId xmlns:p14="http://schemas.microsoft.com/office/powerpoint/2010/main" val="368354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073BB363-1B36-4812-857F-7D61D367AA61}" type="datetimeFigureOut">
              <a:rPr lang="en-US"/>
              <a:pPr/>
              <a:t>1/30/24</a:t>
            </a:fld>
            <a:endParaRPr lang="en-US"/>
          </a:p>
        </p:txBody>
      </p:sp>
      <p:sp>
        <p:nvSpPr>
          <p:cNvPr id="3" name="Slide Number Placeholder 5"/>
          <p:cNvSpPr>
            <a:spLocks noGrp="1"/>
          </p:cNvSpPr>
          <p:nvPr>
            <p:ph type="sldNum" sz="quarter" idx="11"/>
          </p:nvPr>
        </p:nvSpPr>
        <p:spPr/>
        <p:txBody>
          <a:bodyPr/>
          <a:lstStyle>
            <a:lvl1pPr>
              <a:defRPr/>
            </a:lvl1pPr>
          </a:lstStyle>
          <a:p>
            <a:fld id="{337691FF-09F9-4607-A5CF-7BEA6C3F7265}" type="slidenum">
              <a:rPr lang="en-US"/>
              <a:pPr/>
              <a:t>‹#›</a:t>
            </a:fld>
            <a:endParaRPr lang="en-US"/>
          </a:p>
        </p:txBody>
      </p:sp>
    </p:spTree>
    <p:extLst>
      <p:ext uri="{BB962C8B-B14F-4D97-AF65-F5344CB8AC3E}">
        <p14:creationId xmlns:p14="http://schemas.microsoft.com/office/powerpoint/2010/main" val="553695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B54D0ED5-1022-4C14-ACBB-80A784A196E7}" type="datetimeFigureOut">
              <a:rPr lang="en-US"/>
              <a:pPr/>
              <a:t>1/30/24</a:t>
            </a:fld>
            <a:endParaRPr lang="en-US"/>
          </a:p>
        </p:txBody>
      </p:sp>
      <p:sp>
        <p:nvSpPr>
          <p:cNvPr id="6" name="Slide Number Placeholder 5"/>
          <p:cNvSpPr>
            <a:spLocks noGrp="1"/>
          </p:cNvSpPr>
          <p:nvPr>
            <p:ph type="sldNum" sz="quarter" idx="11"/>
          </p:nvPr>
        </p:nvSpPr>
        <p:spPr/>
        <p:txBody>
          <a:bodyPr/>
          <a:lstStyle>
            <a:lvl1pPr>
              <a:defRPr/>
            </a:lvl1pPr>
          </a:lstStyle>
          <a:p>
            <a:fld id="{9993C73F-0351-4952-8EE5-A3F8BCDCEC20}" type="slidenum">
              <a:rPr lang="en-US"/>
              <a:pPr/>
              <a:t>‹#›</a:t>
            </a:fld>
            <a:endParaRPr lang="en-US"/>
          </a:p>
        </p:txBody>
      </p:sp>
    </p:spTree>
    <p:extLst>
      <p:ext uri="{BB962C8B-B14F-4D97-AF65-F5344CB8AC3E}">
        <p14:creationId xmlns:p14="http://schemas.microsoft.com/office/powerpoint/2010/main" val="1598677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FA4DEFF9-E47F-4FD1-9929-437BB817E23F}" type="datetimeFigureOut">
              <a:rPr lang="en-US"/>
              <a:pPr/>
              <a:t>1/30/24</a:t>
            </a:fld>
            <a:endParaRPr lang="en-US"/>
          </a:p>
        </p:txBody>
      </p:sp>
      <p:sp>
        <p:nvSpPr>
          <p:cNvPr id="6" name="Slide Number Placeholder 5"/>
          <p:cNvSpPr>
            <a:spLocks noGrp="1"/>
          </p:cNvSpPr>
          <p:nvPr>
            <p:ph type="sldNum" sz="quarter" idx="11"/>
          </p:nvPr>
        </p:nvSpPr>
        <p:spPr/>
        <p:txBody>
          <a:bodyPr/>
          <a:lstStyle>
            <a:lvl1pPr>
              <a:defRPr/>
            </a:lvl1pPr>
          </a:lstStyle>
          <a:p>
            <a:fld id="{9BCC9153-0CCF-430D-96B1-BDD6498EA39A}" type="slidenum">
              <a:rPr lang="en-US"/>
              <a:pPr/>
              <a:t>‹#›</a:t>
            </a:fld>
            <a:endParaRPr lang="en-US"/>
          </a:p>
        </p:txBody>
      </p:sp>
    </p:spTree>
    <p:extLst>
      <p:ext uri="{BB962C8B-B14F-4D97-AF65-F5344CB8AC3E}">
        <p14:creationId xmlns:p14="http://schemas.microsoft.com/office/powerpoint/2010/main" val="331817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D8C9E"/>
                </a:solidFill>
                <a:latin typeface="Rockwell" panose="02060603020205020403" pitchFamily="18" charset="0"/>
              </a:defRPr>
            </a:lvl1pPr>
          </a:lstStyle>
          <a:p>
            <a:fld id="{E6063488-26DB-4634-A9AA-B6F52595A2ED}" type="slidenum">
              <a:rPr lang="en-US"/>
              <a:pPr/>
              <a:t>‹#›</a:t>
            </a:fld>
            <a:endParaRPr lang="en-US"/>
          </a:p>
        </p:txBody>
      </p:sp>
      <p:sp>
        <p:nvSpPr>
          <p:cNvPr id="8" name="Title Placeholder 7">
            <a:extLst>
              <a:ext uri="{FF2B5EF4-FFF2-40B4-BE49-F238E27FC236}">
                <a16:creationId xmlns:a16="http://schemas.microsoft.com/office/drawing/2014/main" id="{B88B8A4B-3518-1E10-C6D5-CD6CF7F558B5}"/>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457200" rtl="0" fontAlgn="base">
        <a:spcBef>
          <a:spcPct val="0"/>
        </a:spcBef>
        <a:spcAft>
          <a:spcPct val="0"/>
        </a:spcAft>
        <a:defRPr sz="4400" kern="1200">
          <a:solidFill>
            <a:schemeClr val="tx1"/>
          </a:solidFill>
          <a:latin typeface="Rockwell"/>
          <a:ea typeface="Geneva" pitchFamily="124" charset="-128"/>
          <a:cs typeface="+mj-cs"/>
        </a:defRPr>
      </a:lvl1pPr>
      <a:lvl2pPr algn="ctr" defTabSz="457200" rtl="0" fontAlgn="base">
        <a:spcBef>
          <a:spcPct val="0"/>
        </a:spcBef>
        <a:spcAft>
          <a:spcPct val="0"/>
        </a:spcAft>
        <a:defRPr sz="4400">
          <a:solidFill>
            <a:schemeClr val="tx1"/>
          </a:solidFill>
          <a:latin typeface="Rockwell" panose="02060603020205020403" pitchFamily="18" charset="0"/>
          <a:ea typeface="Geneva" pitchFamily="124" charset="-128"/>
        </a:defRPr>
      </a:lvl2pPr>
      <a:lvl3pPr algn="ctr" defTabSz="457200" rtl="0" fontAlgn="base">
        <a:spcBef>
          <a:spcPct val="0"/>
        </a:spcBef>
        <a:spcAft>
          <a:spcPct val="0"/>
        </a:spcAft>
        <a:defRPr sz="4400">
          <a:solidFill>
            <a:schemeClr val="tx1"/>
          </a:solidFill>
          <a:latin typeface="Rockwell" panose="02060603020205020403" pitchFamily="18" charset="0"/>
          <a:ea typeface="Geneva" pitchFamily="124" charset="-128"/>
        </a:defRPr>
      </a:lvl3pPr>
      <a:lvl4pPr algn="ctr" defTabSz="457200" rtl="0" fontAlgn="base">
        <a:spcBef>
          <a:spcPct val="0"/>
        </a:spcBef>
        <a:spcAft>
          <a:spcPct val="0"/>
        </a:spcAft>
        <a:defRPr sz="4400">
          <a:solidFill>
            <a:schemeClr val="tx1"/>
          </a:solidFill>
          <a:latin typeface="Rockwell" panose="02060603020205020403" pitchFamily="18" charset="0"/>
          <a:ea typeface="Geneva" pitchFamily="124" charset="-128"/>
        </a:defRPr>
      </a:lvl4pPr>
      <a:lvl5pPr algn="ctr" defTabSz="457200" rtl="0" fontAlgn="base">
        <a:spcBef>
          <a:spcPct val="0"/>
        </a:spcBef>
        <a:spcAft>
          <a:spcPct val="0"/>
        </a:spcAft>
        <a:defRPr sz="4400">
          <a:solidFill>
            <a:schemeClr val="tx1"/>
          </a:solidFill>
          <a:latin typeface="Rockwell" panose="02060603020205020403" pitchFamily="18" charset="0"/>
          <a:ea typeface="Geneva" pitchFamily="124" charset="-128"/>
        </a:defRPr>
      </a:lvl5pPr>
      <a:lvl6pPr marL="457200" algn="ctr" defTabSz="457200" rtl="0" fontAlgn="base">
        <a:spcBef>
          <a:spcPct val="0"/>
        </a:spcBef>
        <a:spcAft>
          <a:spcPct val="0"/>
        </a:spcAft>
        <a:defRPr sz="4400">
          <a:solidFill>
            <a:schemeClr val="tx1"/>
          </a:solidFill>
          <a:latin typeface="Rockwell" panose="02060603020205020403" pitchFamily="18" charset="0"/>
          <a:ea typeface="Geneva" pitchFamily="124" charset="-128"/>
        </a:defRPr>
      </a:lvl6pPr>
      <a:lvl7pPr marL="914400" algn="ctr" defTabSz="457200" rtl="0" fontAlgn="base">
        <a:spcBef>
          <a:spcPct val="0"/>
        </a:spcBef>
        <a:spcAft>
          <a:spcPct val="0"/>
        </a:spcAft>
        <a:defRPr sz="4400">
          <a:solidFill>
            <a:schemeClr val="tx1"/>
          </a:solidFill>
          <a:latin typeface="Rockwell" panose="02060603020205020403" pitchFamily="18" charset="0"/>
          <a:ea typeface="Geneva" pitchFamily="124" charset="-128"/>
        </a:defRPr>
      </a:lvl7pPr>
      <a:lvl8pPr marL="1371600" algn="ctr" defTabSz="457200" rtl="0" fontAlgn="base">
        <a:spcBef>
          <a:spcPct val="0"/>
        </a:spcBef>
        <a:spcAft>
          <a:spcPct val="0"/>
        </a:spcAft>
        <a:defRPr sz="4400">
          <a:solidFill>
            <a:schemeClr val="tx1"/>
          </a:solidFill>
          <a:latin typeface="Rockwell" panose="02060603020205020403" pitchFamily="18" charset="0"/>
          <a:ea typeface="Geneva" pitchFamily="124" charset="-128"/>
        </a:defRPr>
      </a:lvl8pPr>
      <a:lvl9pPr marL="1828800" algn="ctr" defTabSz="457200" rtl="0" fontAlgn="base">
        <a:spcBef>
          <a:spcPct val="0"/>
        </a:spcBef>
        <a:spcAft>
          <a:spcPct val="0"/>
        </a:spcAft>
        <a:defRPr sz="4400">
          <a:solidFill>
            <a:schemeClr val="tx1"/>
          </a:solidFill>
          <a:latin typeface="Rockwell" panose="02060603020205020403" pitchFamily="18" charset="0"/>
          <a:ea typeface="Geneva" pitchFamily="12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Rockwell"/>
          <a:ea typeface="Geneva" pitchFamily="12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Rockwell"/>
          <a:ea typeface="Geneva" pitchFamily="12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Rockwell"/>
          <a:ea typeface="Geneva" pitchFamily="12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Rockwell"/>
          <a:ea typeface="Geneva" pitchFamily="12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Rockwell"/>
          <a:ea typeface="Geneva" pitchFamily="12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8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Introduction</a:t>
            </a:r>
          </a:p>
        </p:txBody>
      </p:sp>
    </p:spTree>
    <p:custDataLst>
      <p:tags r:id="rId1"/>
    </p:custDataLst>
    <p:extLst>
      <p:ext uri="{BB962C8B-B14F-4D97-AF65-F5344CB8AC3E}">
        <p14:creationId xmlns:p14="http://schemas.microsoft.com/office/powerpoint/2010/main" val="230963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How Terminals Work</a:t>
            </a:r>
          </a:p>
        </p:txBody>
      </p:sp>
    </p:spTree>
    <p:custDataLst>
      <p:tags r:id="rId1"/>
    </p:custDataLst>
    <p:extLst>
      <p:ext uri="{BB962C8B-B14F-4D97-AF65-F5344CB8AC3E}">
        <p14:creationId xmlns:p14="http://schemas.microsoft.com/office/powerpoint/2010/main" val="2094671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 Mainframe</a:t>
            </a:r>
          </a:p>
        </p:txBody>
      </p:sp>
      <p:pic>
        <p:nvPicPr>
          <p:cNvPr id="4" name="Picture 4" descr="06-15.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465" y="1772027"/>
            <a:ext cx="5550537" cy="3484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8657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Terminal PC</a:t>
            </a:r>
          </a:p>
        </p:txBody>
      </p:sp>
      <p:sp>
        <p:nvSpPr>
          <p:cNvPr id="7" name="Content Placeholder 6"/>
          <p:cNvSpPr>
            <a:spLocks noGrp="1"/>
          </p:cNvSpPr>
          <p:nvPr>
            <p:ph idx="1"/>
          </p:nvPr>
        </p:nvSpPr>
        <p:spPr/>
        <p:txBody>
          <a:bodyPr/>
          <a:lstStyle/>
          <a:p>
            <a:r>
              <a:rPr lang="en-US" dirty="0"/>
              <a:t>Terminals “Dial in” to a large, central computer </a:t>
            </a:r>
          </a:p>
        </p:txBody>
      </p:sp>
      <p:pic>
        <p:nvPicPr>
          <p:cNvPr id="5" name="Picture 4" descr="modem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905" y="3435743"/>
            <a:ext cx="6031478" cy="1712455"/>
          </a:xfrm>
          <a:prstGeom prst="rect">
            <a:avLst/>
          </a:prstGeom>
        </p:spPr>
      </p:pic>
    </p:spTree>
    <p:extLst>
      <p:ext uri="{BB962C8B-B14F-4D97-AF65-F5344CB8AC3E}">
        <p14:creationId xmlns:p14="http://schemas.microsoft.com/office/powerpoint/2010/main" val="212963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The PC as a Terminal</a:t>
            </a:r>
          </a:p>
        </p:txBody>
      </p:sp>
    </p:spTree>
    <p:custDataLst>
      <p:tags r:id="rId1"/>
    </p:custDataLst>
    <p:extLst>
      <p:ext uri="{BB962C8B-B14F-4D97-AF65-F5344CB8AC3E}">
        <p14:creationId xmlns:p14="http://schemas.microsoft.com/office/powerpoint/2010/main" val="1831995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 Model</a:t>
            </a:r>
          </a:p>
        </p:txBody>
      </p:sp>
      <p:pic>
        <p:nvPicPr>
          <p:cNvPr id="4" name="Picture 3"/>
          <p:cNvPicPr>
            <a:picLocks noChangeAspect="1"/>
          </p:cNvPicPr>
          <p:nvPr/>
        </p:nvPicPr>
        <p:blipFill>
          <a:blip r:embed="rId2"/>
          <a:stretch>
            <a:fillRect/>
          </a:stretch>
        </p:blipFill>
        <p:spPr>
          <a:xfrm>
            <a:off x="901700" y="2070100"/>
            <a:ext cx="7340600" cy="2717800"/>
          </a:xfrm>
          <a:prstGeom prst="rect">
            <a:avLst/>
          </a:prstGeom>
        </p:spPr>
      </p:pic>
    </p:spTree>
    <p:extLst>
      <p:ext uri="{BB962C8B-B14F-4D97-AF65-F5344CB8AC3E}">
        <p14:creationId xmlns:p14="http://schemas.microsoft.com/office/powerpoint/2010/main" val="119251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pic>
        <p:nvPicPr>
          <p:cNvPr id="4" name="Content Placeholder 3" descr="04_05.gif"/>
          <p:cNvPicPr>
            <a:picLocks noGrp="1" noChangeAspect="1"/>
          </p:cNvPicPr>
          <p:nvPr>
            <p:ph idx="1"/>
          </p:nvPr>
        </p:nvPicPr>
        <p:blipFill>
          <a:blip r:embed="rId2">
            <a:extLst>
              <a:ext uri="{28A0092B-C50C-407E-A947-70E740481C1C}">
                <a14:useLocalDpi xmlns:a14="http://schemas.microsoft.com/office/drawing/2010/main" val="0"/>
              </a:ext>
            </a:extLst>
          </a:blip>
          <a:srcRect l="6707" r="6707"/>
          <a:stretch>
            <a:fillRect/>
          </a:stretch>
        </p:blipFill>
        <p:spPr>
          <a:xfrm>
            <a:off x="2712527" y="1817841"/>
            <a:ext cx="3928286" cy="2160407"/>
          </a:xfrm>
        </p:spPr>
      </p:pic>
    </p:spTree>
    <p:extLst>
      <p:ext uri="{BB962C8B-B14F-4D97-AF65-F5344CB8AC3E}">
        <p14:creationId xmlns:p14="http://schemas.microsoft.com/office/powerpoint/2010/main" val="104338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586289" y="3870960"/>
            <a:ext cx="5971422" cy="1752600"/>
          </a:xfrm>
        </p:spPr>
        <p:txBody>
          <a:bodyPr/>
          <a:lstStyle/>
          <a:p>
            <a:r>
              <a:rPr lang="en-US" dirty="0">
                <a:latin typeface="Rockwell" panose="02060603020205020403" pitchFamily="18" charset="0"/>
              </a:rPr>
              <a:t>How Networking Operating Systems Work</a:t>
            </a:r>
          </a:p>
        </p:txBody>
      </p:sp>
    </p:spTree>
    <p:custDataLst>
      <p:tags r:id="rId1"/>
    </p:custDataLst>
    <p:extLst>
      <p:ext uri="{BB962C8B-B14F-4D97-AF65-F5344CB8AC3E}">
        <p14:creationId xmlns:p14="http://schemas.microsoft.com/office/powerpoint/2010/main" val="1853742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6" y="274638"/>
            <a:ext cx="8813263" cy="1143000"/>
          </a:xfrm>
        </p:spPr>
        <p:txBody>
          <a:bodyPr/>
          <a:lstStyle/>
          <a:p>
            <a:r>
              <a:rPr lang="en-US" dirty="0"/>
              <a:t>Network Operating System (NOS)</a:t>
            </a:r>
          </a:p>
        </p:txBody>
      </p:sp>
      <p:sp>
        <p:nvSpPr>
          <p:cNvPr id="3" name="Content Placeholder 2"/>
          <p:cNvSpPr>
            <a:spLocks noGrp="1"/>
          </p:cNvSpPr>
          <p:nvPr>
            <p:ph idx="1"/>
          </p:nvPr>
        </p:nvSpPr>
        <p:spPr/>
        <p:txBody>
          <a:bodyPr/>
          <a:lstStyle/>
          <a:p>
            <a:r>
              <a:rPr lang="en-US" dirty="0">
                <a:latin typeface="Arial" charset="0"/>
                <a:cs typeface="Arial" charset="0"/>
              </a:rPr>
              <a:t>Provides communication between different operating systems</a:t>
            </a:r>
          </a:p>
          <a:p>
            <a:endParaRPr lang="en-US" dirty="0"/>
          </a:p>
        </p:txBody>
      </p:sp>
      <p:graphicFrame>
        <p:nvGraphicFramePr>
          <p:cNvPr id="4" name="Diagram 3"/>
          <p:cNvGraphicFramePr/>
          <p:nvPr>
            <p:extLst>
              <p:ext uri="{D42A27DB-BD31-4B8C-83A1-F6EECF244321}">
                <p14:modId xmlns:p14="http://schemas.microsoft.com/office/powerpoint/2010/main" val="2385893595"/>
              </p:ext>
            </p:extLst>
          </p:nvPr>
        </p:nvGraphicFramePr>
        <p:xfrm>
          <a:off x="4362693" y="3002797"/>
          <a:ext cx="4191000" cy="302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109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6503"/>
            <a:ext cx="9067696" cy="1143000"/>
          </a:xfrm>
        </p:spPr>
        <p:txBody>
          <a:bodyPr/>
          <a:lstStyle/>
          <a:p>
            <a:r>
              <a:rPr lang="en-US" dirty="0"/>
              <a:t>Common Operating System Traits</a:t>
            </a:r>
          </a:p>
        </p:txBody>
      </p:sp>
      <p:pic>
        <p:nvPicPr>
          <p:cNvPr id="4" name="Content Placeholder 4" descr="06-0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36405"/>
            <a:ext cx="8458200" cy="379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7219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Interface Cards Work</a:t>
            </a:r>
          </a:p>
        </p:txBody>
      </p:sp>
    </p:spTree>
    <p:custDataLst>
      <p:tags r:id="rId1"/>
    </p:custDataLst>
    <p:extLst>
      <p:ext uri="{BB962C8B-B14F-4D97-AF65-F5344CB8AC3E}">
        <p14:creationId xmlns:p14="http://schemas.microsoft.com/office/powerpoint/2010/main" val="3249409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Classifications</a:t>
            </a:r>
          </a:p>
        </p:txBody>
      </p:sp>
      <p:sp>
        <p:nvSpPr>
          <p:cNvPr id="3" name="Content Placeholder 2"/>
          <p:cNvSpPr>
            <a:spLocks noGrp="1"/>
          </p:cNvSpPr>
          <p:nvPr>
            <p:ph idx="1"/>
          </p:nvPr>
        </p:nvSpPr>
        <p:spPr/>
        <p:txBody>
          <a:bodyPr/>
          <a:lstStyle/>
          <a:p>
            <a:r>
              <a:rPr lang="en-US" dirty="0"/>
              <a:t>Local area network (LAN)—Example: Computers in an office</a:t>
            </a:r>
          </a:p>
          <a:p>
            <a:r>
              <a:rPr lang="en-US" dirty="0"/>
              <a:t>Metropolitan area network (MAN)—Example: University or city</a:t>
            </a:r>
          </a:p>
          <a:p>
            <a:r>
              <a:rPr lang="en-US" dirty="0"/>
              <a:t>Wide area network (WAN)—Example: Company with offices around the world</a:t>
            </a:r>
          </a:p>
          <a:p>
            <a:endParaRPr lang="en-US" dirty="0"/>
          </a:p>
          <a:p>
            <a:endParaRPr lang="en-US" dirty="0"/>
          </a:p>
        </p:txBody>
      </p:sp>
    </p:spTree>
    <p:extLst>
      <p:ext uri="{BB962C8B-B14F-4D97-AF65-F5344CB8AC3E}">
        <p14:creationId xmlns:p14="http://schemas.microsoft.com/office/powerpoint/2010/main" val="3681569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Interface Card (NIC)</a:t>
            </a:r>
          </a:p>
        </p:txBody>
      </p:sp>
      <p:pic>
        <p:nvPicPr>
          <p:cNvPr id="4" name="Picture 3" descr="2013012208275108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122" y="1975453"/>
            <a:ext cx="5541187" cy="3258853"/>
          </a:xfrm>
          <a:prstGeom prst="rect">
            <a:avLst/>
          </a:prstGeom>
        </p:spPr>
      </p:pic>
    </p:spTree>
    <p:extLst>
      <p:ext uri="{BB962C8B-B14F-4D97-AF65-F5344CB8AC3E}">
        <p14:creationId xmlns:p14="http://schemas.microsoft.com/office/powerpoint/2010/main" val="1805307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Interface Card (NIC)</a:t>
            </a:r>
          </a:p>
        </p:txBody>
      </p:sp>
      <p:sp>
        <p:nvSpPr>
          <p:cNvPr id="3" name="Content Placeholder 2"/>
          <p:cNvSpPr>
            <a:spLocks noGrp="1"/>
          </p:cNvSpPr>
          <p:nvPr>
            <p:ph idx="1"/>
          </p:nvPr>
        </p:nvSpPr>
        <p:spPr/>
        <p:txBody>
          <a:bodyPr/>
          <a:lstStyle/>
          <a:p>
            <a:pPr eaLnBrk="1" hangingPunct="1">
              <a:lnSpc>
                <a:spcPct val="80000"/>
              </a:lnSpc>
            </a:pPr>
            <a:r>
              <a:rPr lang="en-US" dirty="0">
                <a:latin typeface="Arial" charset="0"/>
                <a:cs typeface="Arial" charset="0"/>
              </a:rPr>
              <a:t>Must match physical communication requirements of the network</a:t>
            </a:r>
          </a:p>
          <a:p>
            <a:pPr eaLnBrk="1" hangingPunct="1"/>
            <a:r>
              <a:rPr lang="en-US" dirty="0">
                <a:latin typeface="Arial" charset="0"/>
                <a:cs typeface="Arial" charset="0"/>
              </a:rPr>
              <a:t>Requires driver to communicate with other computer hardware</a:t>
            </a:r>
          </a:p>
          <a:p>
            <a:pPr eaLnBrk="1" hangingPunct="1"/>
            <a:r>
              <a:rPr lang="en-US" dirty="0">
                <a:latin typeface="Arial" charset="0"/>
                <a:cs typeface="Arial" charset="0"/>
              </a:rPr>
              <a:t>Contains unique identifiers:</a:t>
            </a:r>
          </a:p>
          <a:p>
            <a:pPr lvl="1"/>
            <a:r>
              <a:rPr lang="en-US" dirty="0">
                <a:latin typeface="Arial" charset="0"/>
                <a:cs typeface="Arial" charset="0"/>
              </a:rPr>
              <a:t>Physical: MAC (media access control) address</a:t>
            </a:r>
          </a:p>
          <a:p>
            <a:pPr lvl="1"/>
            <a:r>
              <a:rPr lang="en-US" dirty="0">
                <a:latin typeface="Arial" charset="0"/>
                <a:cs typeface="Arial" charset="0"/>
              </a:rPr>
              <a:t>Logical identification: Computer name</a:t>
            </a:r>
          </a:p>
          <a:p>
            <a:endParaRPr lang="en-US" dirty="0"/>
          </a:p>
        </p:txBody>
      </p:sp>
    </p:spTree>
    <p:extLst>
      <p:ext uri="{BB962C8B-B14F-4D97-AF65-F5344CB8AC3E}">
        <p14:creationId xmlns:p14="http://schemas.microsoft.com/office/powerpoint/2010/main" val="1362938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Cables Work</a:t>
            </a:r>
          </a:p>
        </p:txBody>
      </p:sp>
    </p:spTree>
    <p:custDataLst>
      <p:tags r:id="rId1"/>
    </p:custDataLst>
    <p:extLst>
      <p:ext uri="{BB962C8B-B14F-4D97-AF65-F5344CB8AC3E}">
        <p14:creationId xmlns:p14="http://schemas.microsoft.com/office/powerpoint/2010/main" val="227777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Types</a:t>
            </a:r>
          </a:p>
        </p:txBody>
      </p:sp>
      <p:sp>
        <p:nvSpPr>
          <p:cNvPr id="3" name="Content Placeholder 2"/>
          <p:cNvSpPr>
            <a:spLocks noGrp="1"/>
          </p:cNvSpPr>
          <p:nvPr>
            <p:ph idx="1"/>
          </p:nvPr>
        </p:nvSpPr>
        <p:spPr>
          <a:xfrm>
            <a:off x="457200" y="1344230"/>
            <a:ext cx="8229600" cy="4729890"/>
          </a:xfrm>
        </p:spPr>
        <p:txBody>
          <a:bodyPr/>
          <a:lstStyle/>
          <a:p>
            <a:r>
              <a:rPr lang="en-US" sz="2800" dirty="0"/>
              <a:t>Copper core cable—Most common media; plastic or synthetic insulation</a:t>
            </a:r>
          </a:p>
          <a:p>
            <a:r>
              <a:rPr lang="en-US" sz="2800" dirty="0"/>
              <a:t>Network Cables—Cat5/5e, Cat6 Twisted pair </a:t>
            </a:r>
          </a:p>
          <a:p>
            <a:r>
              <a:rPr lang="en-US" sz="2800" dirty="0"/>
              <a:t>Fiber-optic cable—Has glass or plastic core</a:t>
            </a:r>
          </a:p>
          <a:p>
            <a:r>
              <a:rPr lang="en-US" sz="2800" dirty="0"/>
              <a:t>Radio waves—Carries signals in wireless networks</a:t>
            </a:r>
          </a:p>
          <a:p>
            <a:r>
              <a:rPr lang="en-US" sz="2800" dirty="0"/>
              <a:t>Infrared light—Beam used to transport digital signal</a:t>
            </a:r>
          </a:p>
          <a:p>
            <a:endParaRPr lang="en-US" sz="2800" dirty="0"/>
          </a:p>
        </p:txBody>
      </p:sp>
    </p:spTree>
    <p:extLst>
      <p:ext uri="{BB962C8B-B14F-4D97-AF65-F5344CB8AC3E}">
        <p14:creationId xmlns:p14="http://schemas.microsoft.com/office/powerpoint/2010/main" val="1813345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Coaxial Cable</a:t>
            </a:r>
          </a:p>
        </p:txBody>
      </p:sp>
      <p:pic>
        <p:nvPicPr>
          <p:cNvPr id="4" name="Picture 3"/>
          <p:cNvPicPr>
            <a:picLocks noChangeAspect="1"/>
          </p:cNvPicPr>
          <p:nvPr/>
        </p:nvPicPr>
        <p:blipFill>
          <a:blip r:embed="rId2"/>
          <a:stretch>
            <a:fillRect/>
          </a:stretch>
        </p:blipFill>
        <p:spPr>
          <a:xfrm>
            <a:off x="3945060" y="1572771"/>
            <a:ext cx="4602697" cy="2790842"/>
          </a:xfrm>
          <a:prstGeom prst="rect">
            <a:avLst/>
          </a:prstGeom>
        </p:spPr>
      </p:pic>
      <p:pic>
        <p:nvPicPr>
          <p:cNvPr id="5" name="Picture 4"/>
          <p:cNvPicPr>
            <a:picLocks noChangeAspect="1"/>
          </p:cNvPicPr>
          <p:nvPr/>
        </p:nvPicPr>
        <p:blipFill>
          <a:blip r:embed="rId3"/>
          <a:stretch>
            <a:fillRect/>
          </a:stretch>
        </p:blipFill>
        <p:spPr>
          <a:xfrm>
            <a:off x="1063880" y="3504215"/>
            <a:ext cx="4088512" cy="2692024"/>
          </a:xfrm>
          <a:prstGeom prst="rect">
            <a:avLst/>
          </a:prstGeom>
        </p:spPr>
      </p:pic>
      <p:sp>
        <p:nvSpPr>
          <p:cNvPr id="6" name="TextBox 5"/>
          <p:cNvSpPr txBox="1"/>
          <p:nvPr/>
        </p:nvSpPr>
        <p:spPr>
          <a:xfrm>
            <a:off x="4525737" y="4766480"/>
            <a:ext cx="4618263" cy="923330"/>
          </a:xfrm>
          <a:prstGeom prst="rect">
            <a:avLst/>
          </a:prstGeom>
          <a:noFill/>
        </p:spPr>
        <p:txBody>
          <a:bodyPr wrap="square" rtlCol="0">
            <a:spAutoFit/>
          </a:bodyPr>
          <a:lstStyle/>
          <a:p>
            <a:r>
              <a:rPr lang="en-US" dirty="0"/>
              <a:t>Common Types: RG – 59, RG – 6</a:t>
            </a:r>
          </a:p>
          <a:p>
            <a:r>
              <a:rPr lang="en-US" dirty="0"/>
              <a:t>Number of Shields can be Single, Double, etc.</a:t>
            </a:r>
          </a:p>
          <a:p>
            <a:endParaRPr lang="en-US" dirty="0"/>
          </a:p>
        </p:txBody>
      </p:sp>
      <p:pic>
        <p:nvPicPr>
          <p:cNvPr id="7" name="Picture 6"/>
          <p:cNvPicPr>
            <a:picLocks noChangeAspect="1"/>
          </p:cNvPicPr>
          <p:nvPr/>
        </p:nvPicPr>
        <p:blipFill>
          <a:blip r:embed="rId4"/>
          <a:stretch>
            <a:fillRect/>
          </a:stretch>
        </p:blipFill>
        <p:spPr>
          <a:xfrm>
            <a:off x="457200" y="1389237"/>
            <a:ext cx="3021397" cy="2114978"/>
          </a:xfrm>
          <a:prstGeom prst="rect">
            <a:avLst/>
          </a:prstGeom>
        </p:spPr>
      </p:pic>
    </p:spTree>
    <p:extLst>
      <p:ext uri="{BB962C8B-B14F-4D97-AF65-F5344CB8AC3E}">
        <p14:creationId xmlns:p14="http://schemas.microsoft.com/office/powerpoint/2010/main" val="3334915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954"/>
            <a:ext cx="8229600" cy="1143000"/>
          </a:xfrm>
        </p:spPr>
        <p:txBody>
          <a:bodyPr/>
          <a:lstStyle/>
          <a:p>
            <a:r>
              <a:rPr lang="en-US" dirty="0"/>
              <a:t>Network Cable</a:t>
            </a:r>
          </a:p>
        </p:txBody>
      </p:sp>
      <p:pic>
        <p:nvPicPr>
          <p:cNvPr id="5" name="Picture 4" descr="networkcable x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687" y="1071288"/>
            <a:ext cx="4690393" cy="3752314"/>
          </a:xfrm>
          <a:prstGeom prst="rect">
            <a:avLst/>
          </a:prstGeom>
        </p:spPr>
      </p:pic>
      <p:pic>
        <p:nvPicPr>
          <p:cNvPr id="9" name="Picture 8"/>
          <p:cNvPicPr>
            <a:picLocks noChangeAspect="1"/>
          </p:cNvPicPr>
          <p:nvPr/>
        </p:nvPicPr>
        <p:blipFill rotWithShape="1">
          <a:blip r:embed="rId3"/>
          <a:srcRect l="1681" t="2409" r="1656" b="2241"/>
          <a:stretch/>
        </p:blipFill>
        <p:spPr>
          <a:xfrm>
            <a:off x="1500977" y="3504753"/>
            <a:ext cx="3281928" cy="2428002"/>
          </a:xfrm>
          <a:prstGeom prst="rect">
            <a:avLst/>
          </a:prstGeom>
        </p:spPr>
      </p:pic>
      <p:pic>
        <p:nvPicPr>
          <p:cNvPr id="10" name="Picture 9"/>
          <p:cNvPicPr>
            <a:picLocks noChangeAspect="1"/>
          </p:cNvPicPr>
          <p:nvPr/>
        </p:nvPicPr>
        <p:blipFill>
          <a:blip r:embed="rId4"/>
          <a:stretch>
            <a:fillRect/>
          </a:stretch>
        </p:blipFill>
        <p:spPr>
          <a:xfrm>
            <a:off x="351378" y="1417638"/>
            <a:ext cx="3810000" cy="2514600"/>
          </a:xfrm>
          <a:prstGeom prst="rect">
            <a:avLst/>
          </a:prstGeom>
        </p:spPr>
      </p:pic>
      <p:sp>
        <p:nvSpPr>
          <p:cNvPr id="11" name="TextBox 10"/>
          <p:cNvSpPr txBox="1"/>
          <p:nvPr/>
        </p:nvSpPr>
        <p:spPr>
          <a:xfrm>
            <a:off x="5500834" y="4813200"/>
            <a:ext cx="3535953" cy="646331"/>
          </a:xfrm>
          <a:prstGeom prst="rect">
            <a:avLst/>
          </a:prstGeom>
          <a:noFill/>
        </p:spPr>
        <p:txBody>
          <a:bodyPr wrap="square" rtlCol="0">
            <a:spAutoFit/>
          </a:bodyPr>
          <a:lstStyle/>
          <a:p>
            <a:r>
              <a:rPr lang="en-US" dirty="0"/>
              <a:t>Category 5e (Cat 5e) standardized </a:t>
            </a:r>
          </a:p>
          <a:p>
            <a:r>
              <a:rPr lang="en-US" dirty="0"/>
              <a:t>cable for Ethernet</a:t>
            </a:r>
          </a:p>
        </p:txBody>
      </p:sp>
    </p:spTree>
    <p:extLst>
      <p:ext uri="{BB962C8B-B14F-4D97-AF65-F5344CB8AC3E}">
        <p14:creationId xmlns:p14="http://schemas.microsoft.com/office/powerpoint/2010/main" val="1573261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a:t>
            </a:r>
          </a:p>
        </p:txBody>
      </p:sp>
      <p:pic>
        <p:nvPicPr>
          <p:cNvPr id="4" name="Picture 3" descr="Fiber_optic_illumin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772" y="2883981"/>
            <a:ext cx="4524487" cy="2835206"/>
          </a:xfrm>
          <a:prstGeom prst="rect">
            <a:avLst/>
          </a:prstGeom>
        </p:spPr>
      </p:pic>
      <p:pic>
        <p:nvPicPr>
          <p:cNvPr id="7" name="Picture 6" descr="fibr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69" y="1484372"/>
            <a:ext cx="4154066" cy="2817212"/>
          </a:xfrm>
          <a:prstGeom prst="rect">
            <a:avLst/>
          </a:prstGeom>
        </p:spPr>
      </p:pic>
    </p:spTree>
    <p:extLst>
      <p:ext uri="{BB962C8B-B14F-4D97-AF65-F5344CB8AC3E}">
        <p14:creationId xmlns:p14="http://schemas.microsoft.com/office/powerpoint/2010/main" val="2278637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Transcontinental “Submarine” Network Cables</a:t>
            </a:r>
          </a:p>
        </p:txBody>
      </p:sp>
      <p:pic>
        <p:nvPicPr>
          <p:cNvPr id="5" name="Picture 4" descr="world_oceanic_cab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08" y="1603734"/>
            <a:ext cx="7767952" cy="3929670"/>
          </a:xfrm>
          <a:prstGeom prst="rect">
            <a:avLst/>
          </a:prstGeom>
        </p:spPr>
      </p:pic>
    </p:spTree>
    <p:extLst>
      <p:ext uri="{BB962C8B-B14F-4D97-AF65-F5344CB8AC3E}">
        <p14:creationId xmlns:p14="http://schemas.microsoft.com/office/powerpoint/2010/main" val="195389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Wireless Networks Work</a:t>
            </a:r>
          </a:p>
        </p:txBody>
      </p:sp>
    </p:spTree>
    <p:custDataLst>
      <p:tags r:id="rId1"/>
    </p:custDataLst>
    <p:extLst>
      <p:ext uri="{BB962C8B-B14F-4D97-AF65-F5344CB8AC3E}">
        <p14:creationId xmlns:p14="http://schemas.microsoft.com/office/powerpoint/2010/main" val="3750758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Home Network</a:t>
            </a:r>
          </a:p>
        </p:txBody>
      </p:sp>
      <p:pic>
        <p:nvPicPr>
          <p:cNvPr id="6" name="Picture 5"/>
          <p:cNvPicPr>
            <a:picLocks noChangeAspect="1"/>
          </p:cNvPicPr>
          <p:nvPr/>
        </p:nvPicPr>
        <p:blipFill>
          <a:blip r:embed="rId2"/>
          <a:stretch>
            <a:fillRect/>
          </a:stretch>
        </p:blipFill>
        <p:spPr>
          <a:xfrm>
            <a:off x="1624684" y="1274968"/>
            <a:ext cx="5843017" cy="4626436"/>
          </a:xfrm>
          <a:prstGeom prst="rect">
            <a:avLst/>
          </a:prstGeom>
        </p:spPr>
      </p:pic>
    </p:spTree>
    <p:extLst>
      <p:ext uri="{BB962C8B-B14F-4D97-AF65-F5344CB8AC3E}">
        <p14:creationId xmlns:p14="http://schemas.microsoft.com/office/powerpoint/2010/main" val="1985105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Classification</a:t>
            </a:r>
          </a:p>
        </p:txBody>
      </p:sp>
      <p:pic>
        <p:nvPicPr>
          <p:cNvPr id="5" name="Picture 4" descr="Screen Shot 2014-06-06 at 5.2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48" y="1417637"/>
            <a:ext cx="3745076" cy="1471486"/>
          </a:xfrm>
          <a:prstGeom prst="rect">
            <a:avLst/>
          </a:prstGeom>
        </p:spPr>
      </p:pic>
      <p:pic>
        <p:nvPicPr>
          <p:cNvPr id="6" name="Picture 5"/>
          <p:cNvPicPr>
            <a:picLocks noChangeAspect="1"/>
          </p:cNvPicPr>
          <p:nvPr/>
        </p:nvPicPr>
        <p:blipFill>
          <a:blip r:embed="rId4"/>
          <a:stretch>
            <a:fillRect/>
          </a:stretch>
        </p:blipFill>
        <p:spPr>
          <a:xfrm>
            <a:off x="4415373" y="1698896"/>
            <a:ext cx="4407809" cy="2926785"/>
          </a:xfrm>
          <a:prstGeom prst="rect">
            <a:avLst/>
          </a:prstGeom>
        </p:spPr>
      </p:pic>
      <p:pic>
        <p:nvPicPr>
          <p:cNvPr id="7" name="Picture 6" descr="USA-081919.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37" y="3443383"/>
            <a:ext cx="3580624" cy="2556800"/>
          </a:xfrm>
          <a:prstGeom prst="rect">
            <a:avLst/>
          </a:prstGeom>
        </p:spPr>
      </p:pic>
      <p:sp>
        <p:nvSpPr>
          <p:cNvPr id="8" name="TextBox 7"/>
          <p:cNvSpPr txBox="1"/>
          <p:nvPr/>
        </p:nvSpPr>
        <p:spPr>
          <a:xfrm>
            <a:off x="1628061" y="2914442"/>
            <a:ext cx="564277" cy="369332"/>
          </a:xfrm>
          <a:prstGeom prst="rect">
            <a:avLst/>
          </a:prstGeom>
          <a:noFill/>
        </p:spPr>
        <p:txBody>
          <a:bodyPr wrap="none" rtlCol="0">
            <a:spAutoFit/>
          </a:bodyPr>
          <a:lstStyle/>
          <a:p>
            <a:r>
              <a:rPr lang="en-US" dirty="0"/>
              <a:t>LAN</a:t>
            </a:r>
          </a:p>
        </p:txBody>
      </p:sp>
      <p:sp>
        <p:nvSpPr>
          <p:cNvPr id="9" name="TextBox 8"/>
          <p:cNvSpPr txBox="1"/>
          <p:nvPr/>
        </p:nvSpPr>
        <p:spPr>
          <a:xfrm>
            <a:off x="3520028" y="4963361"/>
            <a:ext cx="672592" cy="369332"/>
          </a:xfrm>
          <a:prstGeom prst="rect">
            <a:avLst/>
          </a:prstGeom>
          <a:noFill/>
        </p:spPr>
        <p:txBody>
          <a:bodyPr wrap="none" rtlCol="0">
            <a:spAutoFit/>
          </a:bodyPr>
          <a:lstStyle/>
          <a:p>
            <a:r>
              <a:rPr lang="en-US" dirty="0"/>
              <a:t>WAN</a:t>
            </a:r>
          </a:p>
        </p:txBody>
      </p:sp>
      <p:sp>
        <p:nvSpPr>
          <p:cNvPr id="10" name="TextBox 9"/>
          <p:cNvSpPr txBox="1"/>
          <p:nvPr/>
        </p:nvSpPr>
        <p:spPr>
          <a:xfrm>
            <a:off x="6367343" y="4650840"/>
            <a:ext cx="664590" cy="369332"/>
          </a:xfrm>
          <a:prstGeom prst="rect">
            <a:avLst/>
          </a:prstGeom>
          <a:noFill/>
        </p:spPr>
        <p:txBody>
          <a:bodyPr wrap="none" rtlCol="0">
            <a:spAutoFit/>
          </a:bodyPr>
          <a:lstStyle/>
          <a:p>
            <a:r>
              <a:rPr lang="en-US" dirty="0"/>
              <a:t>MAN</a:t>
            </a:r>
          </a:p>
        </p:txBody>
      </p:sp>
    </p:spTree>
    <p:extLst>
      <p:ext uri="{BB962C8B-B14F-4D97-AF65-F5344CB8AC3E}">
        <p14:creationId xmlns:p14="http://schemas.microsoft.com/office/powerpoint/2010/main" val="3669373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Set Identifier (SSID)</a:t>
            </a:r>
          </a:p>
        </p:txBody>
      </p:sp>
      <p:sp>
        <p:nvSpPr>
          <p:cNvPr id="3" name="Content Placeholder 2"/>
          <p:cNvSpPr>
            <a:spLocks noGrp="1"/>
          </p:cNvSpPr>
          <p:nvPr>
            <p:ph idx="1"/>
          </p:nvPr>
        </p:nvSpPr>
        <p:spPr/>
        <p:txBody>
          <a:bodyPr/>
          <a:lstStyle/>
          <a:p>
            <a:r>
              <a:rPr lang="en-US" dirty="0"/>
              <a:t>Identifies wireless network</a:t>
            </a:r>
          </a:p>
          <a:p>
            <a:r>
              <a:rPr lang="en-US" dirty="0"/>
              <a:t>Similar to workgroup name</a:t>
            </a:r>
          </a:p>
          <a:p>
            <a:r>
              <a:rPr lang="en-US" dirty="0"/>
              <a:t>All wireless network devices are configured with a default SSID (i.e., Linksys)</a:t>
            </a:r>
          </a:p>
          <a:p>
            <a:r>
              <a:rPr lang="en-US" dirty="0"/>
              <a:t>To secure the wireless network, the default SSID should be changed</a:t>
            </a:r>
          </a:p>
        </p:txBody>
      </p:sp>
    </p:spTree>
    <p:extLst>
      <p:ext uri="{BB962C8B-B14F-4D97-AF65-F5344CB8AC3E}">
        <p14:creationId xmlns:p14="http://schemas.microsoft.com/office/powerpoint/2010/main" val="3721459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SSID</a:t>
            </a:r>
          </a:p>
        </p:txBody>
      </p:sp>
      <p:pic>
        <p:nvPicPr>
          <p:cNvPr id="4" name="Picture 3"/>
          <p:cNvPicPr>
            <a:picLocks noChangeAspect="1"/>
          </p:cNvPicPr>
          <p:nvPr/>
        </p:nvPicPr>
        <p:blipFill>
          <a:blip r:embed="rId2"/>
          <a:stretch>
            <a:fillRect/>
          </a:stretch>
        </p:blipFill>
        <p:spPr>
          <a:xfrm>
            <a:off x="539671" y="1288661"/>
            <a:ext cx="8269805" cy="4421979"/>
          </a:xfrm>
          <a:prstGeom prst="rect">
            <a:avLst/>
          </a:prstGeom>
        </p:spPr>
      </p:pic>
    </p:spTree>
    <p:extLst>
      <p:ext uri="{BB962C8B-B14F-4D97-AF65-F5344CB8AC3E}">
        <p14:creationId xmlns:p14="http://schemas.microsoft.com/office/powerpoint/2010/main" val="948775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Media Access Control (MAC) Filtering</a:t>
            </a:r>
          </a:p>
        </p:txBody>
      </p:sp>
      <p:sp>
        <p:nvSpPr>
          <p:cNvPr id="3" name="Content Placeholder 2"/>
          <p:cNvSpPr>
            <a:spLocks noGrp="1"/>
          </p:cNvSpPr>
          <p:nvPr>
            <p:ph idx="1"/>
          </p:nvPr>
        </p:nvSpPr>
        <p:spPr>
          <a:xfrm>
            <a:off x="457200" y="1872943"/>
            <a:ext cx="8229600" cy="3888757"/>
          </a:xfrm>
        </p:spPr>
        <p:txBody>
          <a:bodyPr/>
          <a:lstStyle/>
          <a:p>
            <a:r>
              <a:rPr lang="en-US" sz="2800" dirty="0"/>
              <a:t>To configure MAC filtering, administrator creates an Access Control List (ACL)</a:t>
            </a:r>
          </a:p>
          <a:p>
            <a:r>
              <a:rPr lang="en-US" sz="2800" dirty="0"/>
              <a:t>ACL is located on Wireless Access Point (WAP)</a:t>
            </a:r>
          </a:p>
          <a:p>
            <a:r>
              <a:rPr lang="en-US" sz="2800" dirty="0"/>
              <a:t>ACL contains list of MAC addresses belonging to authorized wireless network devices</a:t>
            </a:r>
          </a:p>
        </p:txBody>
      </p:sp>
    </p:spTree>
    <p:extLst>
      <p:ext uri="{BB962C8B-B14F-4D97-AF65-F5344CB8AC3E}">
        <p14:creationId xmlns:p14="http://schemas.microsoft.com/office/powerpoint/2010/main" val="1149154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your MAC Address</a:t>
            </a:r>
          </a:p>
        </p:txBody>
      </p:sp>
      <p:pic>
        <p:nvPicPr>
          <p:cNvPr id="5" name="Picture 4" descr="2014-06-05_12-0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27" y="1610888"/>
            <a:ext cx="3073186" cy="3904395"/>
          </a:xfrm>
          <a:prstGeom prst="rect">
            <a:avLst/>
          </a:prstGeom>
        </p:spPr>
      </p:pic>
      <p:pic>
        <p:nvPicPr>
          <p:cNvPr id="6" name="Picture 5" descr="2014-06-05_12-07-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292" y="1287983"/>
            <a:ext cx="4352925" cy="1600200"/>
          </a:xfrm>
          <a:prstGeom prst="rect">
            <a:avLst/>
          </a:prstGeom>
        </p:spPr>
      </p:pic>
      <p:pic>
        <p:nvPicPr>
          <p:cNvPr id="7" name="Picture 6" descr="2014-06-05_12-07-4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144" y="2709196"/>
            <a:ext cx="5951856" cy="3015490"/>
          </a:xfrm>
          <a:prstGeom prst="rect">
            <a:avLst/>
          </a:prstGeom>
        </p:spPr>
      </p:pic>
      <p:sp>
        <p:nvSpPr>
          <p:cNvPr id="8" name="Rectangle 7"/>
          <p:cNvSpPr/>
          <p:nvPr/>
        </p:nvSpPr>
        <p:spPr>
          <a:xfrm>
            <a:off x="979861" y="4738913"/>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1</a:t>
            </a:r>
          </a:p>
        </p:txBody>
      </p:sp>
      <p:sp>
        <p:nvSpPr>
          <p:cNvPr id="9" name="Rectangle 8"/>
          <p:cNvSpPr/>
          <p:nvPr/>
        </p:nvSpPr>
        <p:spPr>
          <a:xfrm>
            <a:off x="1158862" y="1964850"/>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2</a:t>
            </a:r>
          </a:p>
        </p:txBody>
      </p:sp>
      <p:sp>
        <p:nvSpPr>
          <p:cNvPr id="10" name="Rectangle 9"/>
          <p:cNvSpPr/>
          <p:nvPr/>
        </p:nvSpPr>
        <p:spPr>
          <a:xfrm>
            <a:off x="5743683" y="1287983"/>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3</a:t>
            </a:r>
          </a:p>
        </p:txBody>
      </p:sp>
      <p:sp>
        <p:nvSpPr>
          <p:cNvPr id="11" name="Rectangle 10"/>
          <p:cNvSpPr/>
          <p:nvPr/>
        </p:nvSpPr>
        <p:spPr>
          <a:xfrm>
            <a:off x="7532669" y="4591953"/>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4</a:t>
            </a:r>
          </a:p>
        </p:txBody>
      </p:sp>
    </p:spTree>
    <p:extLst>
      <p:ext uri="{BB962C8B-B14F-4D97-AF65-F5344CB8AC3E}">
        <p14:creationId xmlns:p14="http://schemas.microsoft.com/office/powerpoint/2010/main" val="385079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  </a:t>
            </a:r>
            <a:r>
              <a:rPr lang="en-US" dirty="0">
                <a:solidFill>
                  <a:srgbClr val="595959"/>
                </a:solidFill>
              </a:rPr>
              <a:t>ipconfig /all</a:t>
            </a:r>
          </a:p>
        </p:txBody>
      </p:sp>
      <p:pic>
        <p:nvPicPr>
          <p:cNvPr id="3" name="Picture 2" descr="2014-06-05_12-0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547" y="1417638"/>
            <a:ext cx="6410325" cy="4371975"/>
          </a:xfrm>
          <a:prstGeom prst="rect">
            <a:avLst/>
          </a:prstGeom>
        </p:spPr>
      </p:pic>
    </p:spTree>
    <p:extLst>
      <p:ext uri="{BB962C8B-B14F-4D97-AF65-F5344CB8AC3E}">
        <p14:creationId xmlns:p14="http://schemas.microsoft.com/office/powerpoint/2010/main" val="4151132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7" y="274638"/>
            <a:ext cx="8686800" cy="1143000"/>
          </a:xfrm>
        </p:spPr>
        <p:txBody>
          <a:bodyPr/>
          <a:lstStyle/>
          <a:p>
            <a:r>
              <a:rPr lang="en-US" dirty="0"/>
              <a:t>CISCO Router MAC Filter Setup</a:t>
            </a:r>
          </a:p>
        </p:txBody>
      </p:sp>
      <p:pic>
        <p:nvPicPr>
          <p:cNvPr id="6" name="Picture 5" descr="MAC-filte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79" y="1357975"/>
            <a:ext cx="7053585" cy="4694169"/>
          </a:xfrm>
          <a:prstGeom prst="rect">
            <a:avLst/>
          </a:prstGeom>
        </p:spPr>
      </p:pic>
    </p:spTree>
    <p:extLst>
      <p:ext uri="{BB962C8B-B14F-4D97-AF65-F5344CB8AC3E}">
        <p14:creationId xmlns:p14="http://schemas.microsoft.com/office/powerpoint/2010/main" val="1001954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Wired Equivalent Privacy (WEP)</a:t>
            </a:r>
          </a:p>
        </p:txBody>
      </p:sp>
      <p:sp>
        <p:nvSpPr>
          <p:cNvPr id="3" name="Content Placeholder 2"/>
          <p:cNvSpPr>
            <a:spLocks noGrp="1"/>
          </p:cNvSpPr>
          <p:nvPr>
            <p:ph idx="1"/>
          </p:nvPr>
        </p:nvSpPr>
        <p:spPr>
          <a:xfrm>
            <a:off x="457200" y="1872943"/>
            <a:ext cx="8399119" cy="3888757"/>
          </a:xfrm>
        </p:spPr>
        <p:txBody>
          <a:bodyPr/>
          <a:lstStyle/>
          <a:p>
            <a:r>
              <a:rPr lang="en-US" sz="2800" dirty="0"/>
              <a:t>First attempt use encryption to secure the data transferred across a wireless network</a:t>
            </a:r>
          </a:p>
          <a:p>
            <a:r>
              <a:rPr lang="en-US" sz="2800" dirty="0"/>
              <a:t>Algorithm not complex and can be easily cracked</a:t>
            </a:r>
          </a:p>
          <a:p>
            <a:r>
              <a:rPr lang="en-US" sz="2800" dirty="0"/>
              <a:t>A VPN can add to the security set in place by WEP</a:t>
            </a:r>
          </a:p>
        </p:txBody>
      </p:sp>
    </p:spTree>
    <p:extLst>
      <p:ext uri="{BB962C8B-B14F-4D97-AF65-F5344CB8AC3E}">
        <p14:creationId xmlns:p14="http://schemas.microsoft.com/office/powerpoint/2010/main" val="1501682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Wi-Fi Protected Access (WPA)</a:t>
            </a:r>
          </a:p>
        </p:txBody>
      </p:sp>
      <p:sp>
        <p:nvSpPr>
          <p:cNvPr id="3" name="Content Placeholder 2"/>
          <p:cNvSpPr>
            <a:spLocks noGrp="1"/>
          </p:cNvSpPr>
          <p:nvPr>
            <p:ph idx="1"/>
          </p:nvPr>
        </p:nvSpPr>
        <p:spPr>
          <a:xfrm>
            <a:off x="457200" y="1872943"/>
            <a:ext cx="8399119" cy="3888757"/>
          </a:xfrm>
        </p:spPr>
        <p:txBody>
          <a:bodyPr/>
          <a:lstStyle/>
          <a:p>
            <a:r>
              <a:rPr lang="en-US" sz="2800" dirty="0"/>
              <a:t>Developed by the Wi-Fi organization to overcome the vulnerabilities of WEP</a:t>
            </a:r>
          </a:p>
          <a:p>
            <a:r>
              <a:rPr lang="en-US" sz="2800" dirty="0"/>
              <a:t>Compatible with 802.11 devices</a:t>
            </a:r>
          </a:p>
          <a:p>
            <a:r>
              <a:rPr lang="en-US" sz="2800" dirty="0"/>
              <a:t>Wi-Fi Protected Access 2 (WPA2) is an enhanced version of WPA</a:t>
            </a:r>
          </a:p>
          <a:p>
            <a:r>
              <a:rPr lang="en-US" sz="2800" dirty="0"/>
              <a:t>WPA2 is compatible with the 802.11i standard</a:t>
            </a:r>
          </a:p>
        </p:txBody>
      </p:sp>
    </p:spTree>
    <p:extLst>
      <p:ext uri="{BB962C8B-B14F-4D97-AF65-F5344CB8AC3E}">
        <p14:creationId xmlns:p14="http://schemas.microsoft.com/office/powerpoint/2010/main" val="4186563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TCP/IP Works</a:t>
            </a:r>
          </a:p>
        </p:txBody>
      </p:sp>
    </p:spTree>
    <p:custDataLst>
      <p:tags r:id="rId1"/>
    </p:custDataLst>
    <p:extLst>
      <p:ext uri="{BB962C8B-B14F-4D97-AF65-F5344CB8AC3E}">
        <p14:creationId xmlns:p14="http://schemas.microsoft.com/office/powerpoint/2010/main" val="2264627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p>
        </p:txBody>
      </p:sp>
      <p:sp>
        <p:nvSpPr>
          <p:cNvPr id="3" name="Content Placeholder 2"/>
          <p:cNvSpPr>
            <a:spLocks noGrp="1"/>
          </p:cNvSpPr>
          <p:nvPr>
            <p:ph idx="1"/>
          </p:nvPr>
        </p:nvSpPr>
        <p:spPr>
          <a:xfrm>
            <a:off x="457200" y="1511595"/>
            <a:ext cx="8229600" cy="4525963"/>
          </a:xfrm>
        </p:spPr>
        <p:txBody>
          <a:bodyPr/>
          <a:lstStyle/>
          <a:p>
            <a:pPr eaLnBrk="1" hangingPunct="1"/>
            <a:r>
              <a:rPr lang="en-US" dirty="0">
                <a:cs typeface="Rockwell"/>
              </a:rPr>
              <a:t>Set of rules governing communication between devices on a network</a:t>
            </a:r>
          </a:p>
          <a:p>
            <a:pPr eaLnBrk="1" hangingPunct="1">
              <a:lnSpc>
                <a:spcPct val="90000"/>
              </a:lnSpc>
            </a:pPr>
            <a:r>
              <a:rPr lang="en-US" dirty="0">
                <a:cs typeface="Rockwell"/>
              </a:rPr>
              <a:t>Determines:</a:t>
            </a:r>
          </a:p>
          <a:p>
            <a:pPr lvl="1" eaLnBrk="1" hangingPunct="1">
              <a:lnSpc>
                <a:spcPct val="90000"/>
              </a:lnSpc>
            </a:pPr>
            <a:r>
              <a:rPr lang="en-US" dirty="0">
                <a:cs typeface="Rockwell"/>
              </a:rPr>
              <a:t>How devices identify each other</a:t>
            </a:r>
          </a:p>
          <a:p>
            <a:pPr lvl="1" eaLnBrk="1" hangingPunct="1">
              <a:lnSpc>
                <a:spcPct val="90000"/>
              </a:lnSpc>
            </a:pPr>
            <a:r>
              <a:rPr lang="en-US" dirty="0">
                <a:cs typeface="Rockwell"/>
              </a:rPr>
              <a:t>Method of data exchange</a:t>
            </a:r>
          </a:p>
          <a:p>
            <a:pPr lvl="1" eaLnBrk="1" hangingPunct="1">
              <a:lnSpc>
                <a:spcPct val="90000"/>
              </a:lnSpc>
            </a:pPr>
            <a:r>
              <a:rPr lang="en-US" dirty="0">
                <a:cs typeface="Rockwell"/>
              </a:rPr>
              <a:t>Size of each packet</a:t>
            </a:r>
          </a:p>
          <a:p>
            <a:pPr lvl="1" eaLnBrk="1" hangingPunct="1">
              <a:lnSpc>
                <a:spcPct val="90000"/>
              </a:lnSpc>
            </a:pPr>
            <a:r>
              <a:rPr lang="en-US" dirty="0">
                <a:cs typeface="Rockwell"/>
              </a:rPr>
              <a:t>Timing for packet transmission</a:t>
            </a:r>
          </a:p>
          <a:p>
            <a:pPr lvl="1" eaLnBrk="1" hangingPunct="1">
              <a:lnSpc>
                <a:spcPct val="90000"/>
              </a:lnSpc>
            </a:pPr>
            <a:r>
              <a:rPr lang="en-US" dirty="0">
                <a:cs typeface="Rockwell"/>
              </a:rPr>
              <a:t>Signal to be used to end a session</a:t>
            </a:r>
          </a:p>
          <a:p>
            <a:endParaRPr lang="en-US" dirty="0">
              <a:cs typeface="Rockwell"/>
            </a:endParaRPr>
          </a:p>
        </p:txBody>
      </p:sp>
    </p:spTree>
    <p:extLst>
      <p:ext uri="{BB962C8B-B14F-4D97-AF65-F5344CB8AC3E}">
        <p14:creationId xmlns:p14="http://schemas.microsoft.com/office/powerpoint/2010/main" val="63667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Network</a:t>
            </a:r>
          </a:p>
        </p:txBody>
      </p:sp>
      <p:sp>
        <p:nvSpPr>
          <p:cNvPr id="3" name="Content Placeholder 2"/>
          <p:cNvSpPr>
            <a:spLocks noGrp="1"/>
          </p:cNvSpPr>
          <p:nvPr>
            <p:ph idx="1"/>
          </p:nvPr>
        </p:nvSpPr>
        <p:spPr>
          <a:xfrm>
            <a:off x="457200" y="1322836"/>
            <a:ext cx="8229600" cy="4525963"/>
          </a:xfrm>
        </p:spPr>
        <p:txBody>
          <a:bodyPr/>
          <a:lstStyle/>
          <a:p>
            <a:r>
              <a:rPr lang="en-US" dirty="0">
                <a:solidFill>
                  <a:srgbClr val="002654"/>
                </a:solidFill>
                <a:latin typeface="Arial" charset="0"/>
                <a:cs typeface="Arial" charset="0"/>
              </a:rPr>
              <a:t>A Server </a:t>
            </a:r>
            <a:r>
              <a:rPr lang="en-US" dirty="0">
                <a:latin typeface="Arial" charset="0"/>
                <a:cs typeface="Arial" charset="0"/>
              </a:rPr>
              <a:t>provides client services such as security, data storage, Internet access, and email</a:t>
            </a:r>
          </a:p>
          <a:p>
            <a:endParaRPr lang="en-US" dirty="0"/>
          </a:p>
        </p:txBody>
      </p:sp>
      <p:pic>
        <p:nvPicPr>
          <p:cNvPr id="4" name="Picture 4" descr="01-14.tif"/>
          <p:cNvPicPr>
            <a:picLocks noChangeAspect="1"/>
          </p:cNvPicPr>
          <p:nvPr/>
        </p:nvPicPr>
        <p:blipFill>
          <a:blip r:embed="rId2">
            <a:extLst>
              <a:ext uri="{28A0092B-C50C-407E-A947-70E740481C1C}">
                <a14:useLocalDpi xmlns:a14="http://schemas.microsoft.com/office/drawing/2010/main" val="0"/>
              </a:ext>
            </a:extLst>
          </a:blip>
          <a:srcRect b="5956"/>
          <a:stretch>
            <a:fillRect/>
          </a:stretch>
        </p:blipFill>
        <p:spPr bwMode="auto">
          <a:xfrm>
            <a:off x="3051498" y="2442316"/>
            <a:ext cx="5453877" cy="35148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26914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a:t>
            </a:r>
          </a:p>
        </p:txBody>
      </p:sp>
      <p:sp>
        <p:nvSpPr>
          <p:cNvPr id="3" name="Content Placeholder 2"/>
          <p:cNvSpPr>
            <a:spLocks noGrp="1"/>
          </p:cNvSpPr>
          <p:nvPr>
            <p:ph idx="1"/>
          </p:nvPr>
        </p:nvSpPr>
        <p:spPr>
          <a:xfrm>
            <a:off x="457200" y="1235962"/>
            <a:ext cx="8229600" cy="5399301"/>
          </a:xfrm>
        </p:spPr>
        <p:txBody>
          <a:bodyPr/>
          <a:lstStyle/>
          <a:p>
            <a:r>
              <a:rPr lang="en-US" sz="2400" dirty="0"/>
              <a:t>TCP/IP (Transmission Control Protocol/Internet Protocol)—Provides Internet communication</a:t>
            </a:r>
          </a:p>
          <a:p>
            <a:r>
              <a:rPr lang="en-US" sz="2400" dirty="0"/>
              <a:t>HTTP (Hypertext Transfer Protocol)</a:t>
            </a:r>
          </a:p>
          <a:p>
            <a:r>
              <a:rPr lang="en-US" sz="2400" dirty="0"/>
              <a:t>FTP (File Transfer Protocol)—Used to transfer files from one host to another</a:t>
            </a:r>
          </a:p>
          <a:p>
            <a:pPr marL="0" indent="0">
              <a:buNone/>
            </a:pPr>
            <a:endParaRPr lang="en-US" sz="2400" dirty="0"/>
          </a:p>
        </p:txBody>
      </p:sp>
      <p:pic>
        <p:nvPicPr>
          <p:cNvPr id="4" name="Picture 3" descr="mundo_tcp_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73" y="3942698"/>
            <a:ext cx="1957146" cy="1967501"/>
          </a:xfrm>
          <a:prstGeom prst="rect">
            <a:avLst/>
          </a:prstGeom>
        </p:spPr>
      </p:pic>
      <p:pic>
        <p:nvPicPr>
          <p:cNvPr id="5" name="Picture 4"/>
          <p:cNvPicPr>
            <a:picLocks noChangeAspect="1"/>
          </p:cNvPicPr>
          <p:nvPr/>
        </p:nvPicPr>
        <p:blipFill>
          <a:blip r:embed="rId4"/>
          <a:stretch>
            <a:fillRect/>
          </a:stretch>
        </p:blipFill>
        <p:spPr>
          <a:xfrm>
            <a:off x="3254512" y="4252758"/>
            <a:ext cx="5432288" cy="1889491"/>
          </a:xfrm>
          <a:prstGeom prst="rect">
            <a:avLst/>
          </a:prstGeom>
        </p:spPr>
      </p:pic>
      <p:pic>
        <p:nvPicPr>
          <p:cNvPr id="6" name="Picture 5" descr="Internet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033" y="3093931"/>
            <a:ext cx="1619869" cy="1303994"/>
          </a:xfrm>
          <a:prstGeom prst="rect">
            <a:avLst/>
          </a:prstGeom>
        </p:spPr>
      </p:pic>
    </p:spTree>
    <p:extLst>
      <p:ext uri="{BB962C8B-B14F-4D97-AF65-F5344CB8AC3E}">
        <p14:creationId xmlns:p14="http://schemas.microsoft.com/office/powerpoint/2010/main" val="416658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TCP/IP</a:t>
            </a:r>
          </a:p>
        </p:txBody>
      </p:sp>
      <p:sp>
        <p:nvSpPr>
          <p:cNvPr id="3" name="Content Placeholder 2"/>
          <p:cNvSpPr>
            <a:spLocks noGrp="1"/>
          </p:cNvSpPr>
          <p:nvPr>
            <p:ph idx="1"/>
          </p:nvPr>
        </p:nvSpPr>
        <p:spPr>
          <a:xfrm>
            <a:off x="457200" y="1413167"/>
            <a:ext cx="8492352" cy="4525963"/>
          </a:xfrm>
        </p:spPr>
        <p:txBody>
          <a:bodyPr/>
          <a:lstStyle/>
          <a:p>
            <a:pPr eaLnBrk="1" hangingPunct="1">
              <a:lnSpc>
                <a:spcPct val="90000"/>
              </a:lnSpc>
            </a:pPr>
            <a:r>
              <a:rPr lang="en-US" dirty="0">
                <a:cs typeface="Rockwell"/>
              </a:rPr>
              <a:t>Suite of protocols that supports communication between network devices on a LAN and the Internet</a:t>
            </a:r>
          </a:p>
          <a:p>
            <a:pPr eaLnBrk="1" hangingPunct="1">
              <a:lnSpc>
                <a:spcPct val="90000"/>
              </a:lnSpc>
            </a:pPr>
            <a:r>
              <a:rPr lang="en-US" dirty="0">
                <a:cs typeface="Rockwell"/>
              </a:rPr>
              <a:t>All major operating systems</a:t>
            </a:r>
          </a:p>
          <a:p>
            <a:pPr lvl="1" eaLnBrk="1" hangingPunct="1">
              <a:lnSpc>
                <a:spcPct val="90000"/>
              </a:lnSpc>
            </a:pPr>
            <a:r>
              <a:rPr lang="en-US" dirty="0">
                <a:cs typeface="Rockwell"/>
              </a:rPr>
              <a:t>Use the TCP/IP protocol suite and IPv4 and IPv6 format</a:t>
            </a:r>
          </a:p>
          <a:p>
            <a:pPr lvl="1" eaLnBrk="1" hangingPunct="1">
              <a:lnSpc>
                <a:spcPct val="90000"/>
              </a:lnSpc>
            </a:pPr>
            <a:r>
              <a:rPr lang="en-US" dirty="0">
                <a:cs typeface="Rockwell"/>
              </a:rPr>
              <a:t>Each OS uses its own proprietary protocols to maintain backward compatibility with legacy OSs, and for file sharing and printer access</a:t>
            </a:r>
          </a:p>
          <a:p>
            <a:endParaRPr lang="en-US" dirty="0">
              <a:cs typeface="Rockwell"/>
            </a:endParaRPr>
          </a:p>
        </p:txBody>
      </p:sp>
    </p:spTree>
    <p:extLst>
      <p:ext uri="{BB962C8B-B14F-4D97-AF65-F5344CB8AC3E}">
        <p14:creationId xmlns:p14="http://schemas.microsoft.com/office/powerpoint/2010/main" val="1088468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TCP/IP Ports and Socket</a:t>
            </a:r>
          </a:p>
        </p:txBody>
      </p:sp>
      <p:sp>
        <p:nvSpPr>
          <p:cNvPr id="3" name="Content Placeholder 2"/>
          <p:cNvSpPr>
            <a:spLocks noGrp="1"/>
          </p:cNvSpPr>
          <p:nvPr>
            <p:ph idx="1"/>
          </p:nvPr>
        </p:nvSpPr>
        <p:spPr>
          <a:xfrm>
            <a:off x="457200" y="1231747"/>
            <a:ext cx="8492352" cy="1471547"/>
          </a:xfrm>
        </p:spPr>
        <p:txBody>
          <a:bodyPr/>
          <a:lstStyle/>
          <a:p>
            <a:pPr eaLnBrk="1" hangingPunct="1">
              <a:lnSpc>
                <a:spcPct val="90000"/>
              </a:lnSpc>
            </a:pPr>
            <a:r>
              <a:rPr lang="en-US" sz="2400" dirty="0">
                <a:cs typeface="Rockwell"/>
              </a:rPr>
              <a:t>A port number combined with an IP address (socket) is used to create a virtual connection</a:t>
            </a:r>
          </a:p>
          <a:p>
            <a:pPr eaLnBrk="1" hangingPunct="1">
              <a:lnSpc>
                <a:spcPct val="90000"/>
              </a:lnSpc>
            </a:pPr>
            <a:endParaRPr lang="en-US" sz="2400" dirty="0">
              <a:cs typeface="Rockwell"/>
            </a:endParaRPr>
          </a:p>
          <a:p>
            <a:endParaRPr lang="en-US" sz="2400" dirty="0">
              <a:cs typeface="Rockwell"/>
            </a:endParaRPr>
          </a:p>
        </p:txBody>
      </p:sp>
      <p:pic>
        <p:nvPicPr>
          <p:cNvPr id="5" name="Picture 5" descr="10-2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884" y="2130427"/>
            <a:ext cx="6851650" cy="388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04047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Common Port Numbers</a:t>
            </a:r>
          </a:p>
        </p:txBody>
      </p:sp>
      <p:graphicFrame>
        <p:nvGraphicFramePr>
          <p:cNvPr id="6" name="Content Placeholder 3"/>
          <p:cNvGraphicFramePr>
            <a:graphicFrameLocks/>
          </p:cNvGraphicFramePr>
          <p:nvPr>
            <p:extLst>
              <p:ext uri="{D42A27DB-BD31-4B8C-83A1-F6EECF244321}">
                <p14:modId xmlns:p14="http://schemas.microsoft.com/office/powerpoint/2010/main" val="2984009286"/>
              </p:ext>
            </p:extLst>
          </p:nvPr>
        </p:nvGraphicFramePr>
        <p:xfrm>
          <a:off x="698500" y="1291090"/>
          <a:ext cx="7988300" cy="4769297"/>
        </p:xfrm>
        <a:graphic>
          <a:graphicData uri="http://schemas.openxmlformats.org/drawingml/2006/table">
            <a:tbl>
              <a:tblPr firstRow="1" bandRow="1">
                <a:tableStyleId>{5C22544A-7EE6-4342-B048-85BDC9FD1C3A}</a:tableStyleId>
              </a:tblPr>
              <a:tblGrid>
                <a:gridCol w="3994150">
                  <a:extLst>
                    <a:ext uri="{9D8B030D-6E8A-4147-A177-3AD203B41FA5}">
                      <a16:colId xmlns:a16="http://schemas.microsoft.com/office/drawing/2014/main" val="20000"/>
                    </a:ext>
                  </a:extLst>
                </a:gridCol>
                <a:gridCol w="3994150">
                  <a:extLst>
                    <a:ext uri="{9D8B030D-6E8A-4147-A177-3AD203B41FA5}">
                      <a16:colId xmlns:a16="http://schemas.microsoft.com/office/drawing/2014/main" val="20001"/>
                    </a:ext>
                  </a:extLst>
                </a:gridCol>
              </a:tblGrid>
              <a:tr h="366869">
                <a:tc>
                  <a:txBody>
                    <a:bodyPr/>
                    <a:lstStyle/>
                    <a:p>
                      <a:r>
                        <a:rPr lang="en-US" sz="1700" dirty="0">
                          <a:latin typeface="Calibri" pitchFamily="34" charset="0"/>
                          <a:cs typeface="Calibri" pitchFamily="34" charset="0"/>
                        </a:rPr>
                        <a:t>Service or Protocol</a:t>
                      </a:r>
                    </a:p>
                  </a:txBody>
                  <a:tcPr marL="122897" marR="122897" marT="43183" marB="43183"/>
                </a:tc>
                <a:tc>
                  <a:txBody>
                    <a:bodyPr/>
                    <a:lstStyle/>
                    <a:p>
                      <a:r>
                        <a:rPr lang="en-US" sz="1700" dirty="0">
                          <a:latin typeface="Calibri" pitchFamily="34" charset="0"/>
                          <a:cs typeface="Calibri" pitchFamily="34" charset="0"/>
                        </a:rPr>
                        <a:t>Port Number</a:t>
                      </a:r>
                    </a:p>
                  </a:txBody>
                  <a:tcPr marL="122897" marR="122897" marT="43183" marB="43183"/>
                </a:tc>
                <a:extLst>
                  <a:ext uri="{0D108BD9-81ED-4DB2-BD59-A6C34878D82A}">
                    <a16:rowId xmlns:a16="http://schemas.microsoft.com/office/drawing/2014/main" val="10000"/>
                  </a:ext>
                </a:extLst>
              </a:tr>
              <a:tr h="366869">
                <a:tc>
                  <a:txBody>
                    <a:bodyPr/>
                    <a:lstStyle/>
                    <a:p>
                      <a:r>
                        <a:rPr lang="en-US" sz="1700" dirty="0">
                          <a:latin typeface="Calibri" pitchFamily="34" charset="0"/>
                          <a:cs typeface="Calibri" pitchFamily="34" charset="0"/>
                        </a:rPr>
                        <a:t>FTP</a:t>
                      </a:r>
                    </a:p>
                  </a:txBody>
                  <a:tcPr marL="122897" marR="122897" marT="43183" marB="43183"/>
                </a:tc>
                <a:tc>
                  <a:txBody>
                    <a:bodyPr/>
                    <a:lstStyle/>
                    <a:p>
                      <a:r>
                        <a:rPr lang="en-US" sz="1700" dirty="0">
                          <a:latin typeface="Calibri" pitchFamily="34" charset="0"/>
                          <a:cs typeface="Calibri" pitchFamily="34" charset="0"/>
                        </a:rPr>
                        <a:t>20, 21</a:t>
                      </a:r>
                    </a:p>
                  </a:txBody>
                  <a:tcPr marL="122897" marR="122897" marT="43183" marB="43183"/>
                </a:tc>
                <a:extLst>
                  <a:ext uri="{0D108BD9-81ED-4DB2-BD59-A6C34878D82A}">
                    <a16:rowId xmlns:a16="http://schemas.microsoft.com/office/drawing/2014/main" val="10001"/>
                  </a:ext>
                </a:extLst>
              </a:tr>
              <a:tr h="366869">
                <a:tc>
                  <a:txBody>
                    <a:bodyPr/>
                    <a:lstStyle/>
                    <a:p>
                      <a:r>
                        <a:rPr lang="en-US" sz="1700" dirty="0">
                          <a:latin typeface="Calibri" pitchFamily="34" charset="0"/>
                          <a:cs typeface="Calibri" pitchFamily="34" charset="0"/>
                        </a:rPr>
                        <a:t>SSH</a:t>
                      </a:r>
                    </a:p>
                  </a:txBody>
                  <a:tcPr marL="122897" marR="122897" marT="43183" marB="43183"/>
                </a:tc>
                <a:tc>
                  <a:txBody>
                    <a:bodyPr/>
                    <a:lstStyle/>
                    <a:p>
                      <a:r>
                        <a:rPr lang="en-US" sz="1700" dirty="0">
                          <a:latin typeface="Calibri" pitchFamily="34" charset="0"/>
                          <a:cs typeface="Calibri" pitchFamily="34" charset="0"/>
                        </a:rPr>
                        <a:t>22</a:t>
                      </a:r>
                    </a:p>
                  </a:txBody>
                  <a:tcPr marL="122897" marR="122897" marT="43183" marB="43183"/>
                </a:tc>
                <a:extLst>
                  <a:ext uri="{0D108BD9-81ED-4DB2-BD59-A6C34878D82A}">
                    <a16:rowId xmlns:a16="http://schemas.microsoft.com/office/drawing/2014/main" val="10002"/>
                  </a:ext>
                </a:extLst>
              </a:tr>
              <a:tr h="366869">
                <a:tc>
                  <a:txBody>
                    <a:bodyPr/>
                    <a:lstStyle/>
                    <a:p>
                      <a:r>
                        <a:rPr lang="en-US" sz="1700" dirty="0">
                          <a:latin typeface="Calibri" pitchFamily="34" charset="0"/>
                          <a:cs typeface="Calibri" pitchFamily="34" charset="0"/>
                        </a:rPr>
                        <a:t>Telnet</a:t>
                      </a:r>
                    </a:p>
                  </a:txBody>
                  <a:tcPr marL="122897" marR="122897" marT="43183" marB="43183"/>
                </a:tc>
                <a:tc>
                  <a:txBody>
                    <a:bodyPr/>
                    <a:lstStyle/>
                    <a:p>
                      <a:r>
                        <a:rPr lang="en-US" sz="1700" dirty="0">
                          <a:latin typeface="Calibri" pitchFamily="34" charset="0"/>
                          <a:cs typeface="Calibri" pitchFamily="34" charset="0"/>
                        </a:rPr>
                        <a:t>23</a:t>
                      </a:r>
                    </a:p>
                  </a:txBody>
                  <a:tcPr marL="122897" marR="122897" marT="43183" marB="43183"/>
                </a:tc>
                <a:extLst>
                  <a:ext uri="{0D108BD9-81ED-4DB2-BD59-A6C34878D82A}">
                    <a16:rowId xmlns:a16="http://schemas.microsoft.com/office/drawing/2014/main" val="10003"/>
                  </a:ext>
                </a:extLst>
              </a:tr>
              <a:tr h="366869">
                <a:tc>
                  <a:txBody>
                    <a:bodyPr/>
                    <a:lstStyle/>
                    <a:p>
                      <a:r>
                        <a:rPr lang="en-US" sz="1700" dirty="0">
                          <a:latin typeface="Calibri" pitchFamily="34" charset="0"/>
                          <a:cs typeface="Calibri" pitchFamily="34" charset="0"/>
                        </a:rPr>
                        <a:t>SMTP</a:t>
                      </a:r>
                    </a:p>
                  </a:txBody>
                  <a:tcPr marL="122897" marR="122897" marT="43183" marB="43183"/>
                </a:tc>
                <a:tc>
                  <a:txBody>
                    <a:bodyPr/>
                    <a:lstStyle/>
                    <a:p>
                      <a:r>
                        <a:rPr lang="en-US" sz="1700" dirty="0">
                          <a:latin typeface="Calibri" pitchFamily="34" charset="0"/>
                          <a:cs typeface="Calibri" pitchFamily="34" charset="0"/>
                        </a:rPr>
                        <a:t>25</a:t>
                      </a:r>
                    </a:p>
                  </a:txBody>
                  <a:tcPr marL="122897" marR="122897" marT="43183" marB="43183"/>
                </a:tc>
                <a:extLst>
                  <a:ext uri="{0D108BD9-81ED-4DB2-BD59-A6C34878D82A}">
                    <a16:rowId xmlns:a16="http://schemas.microsoft.com/office/drawing/2014/main" val="10004"/>
                  </a:ext>
                </a:extLst>
              </a:tr>
              <a:tr h="366869">
                <a:tc>
                  <a:txBody>
                    <a:bodyPr/>
                    <a:lstStyle/>
                    <a:p>
                      <a:r>
                        <a:rPr lang="en-US" sz="1700" dirty="0">
                          <a:latin typeface="Calibri" pitchFamily="34" charset="0"/>
                          <a:cs typeface="Calibri" pitchFamily="34" charset="0"/>
                        </a:rPr>
                        <a:t>DNS</a:t>
                      </a:r>
                    </a:p>
                  </a:txBody>
                  <a:tcPr marL="122897" marR="122897" marT="43183" marB="43183"/>
                </a:tc>
                <a:tc>
                  <a:txBody>
                    <a:bodyPr/>
                    <a:lstStyle/>
                    <a:p>
                      <a:r>
                        <a:rPr lang="en-US" sz="1700" dirty="0">
                          <a:latin typeface="Calibri" pitchFamily="34" charset="0"/>
                          <a:cs typeface="Calibri" pitchFamily="34" charset="0"/>
                        </a:rPr>
                        <a:t>53</a:t>
                      </a:r>
                    </a:p>
                  </a:txBody>
                  <a:tcPr marL="122897" marR="122897" marT="43183" marB="43183"/>
                </a:tc>
                <a:extLst>
                  <a:ext uri="{0D108BD9-81ED-4DB2-BD59-A6C34878D82A}">
                    <a16:rowId xmlns:a16="http://schemas.microsoft.com/office/drawing/2014/main" val="10005"/>
                  </a:ext>
                </a:extLst>
              </a:tr>
              <a:tr h="366869">
                <a:tc>
                  <a:txBody>
                    <a:bodyPr/>
                    <a:lstStyle/>
                    <a:p>
                      <a:r>
                        <a:rPr lang="en-US" sz="1700" dirty="0">
                          <a:latin typeface="Calibri" pitchFamily="34" charset="0"/>
                          <a:cs typeface="Calibri" pitchFamily="34" charset="0"/>
                        </a:rPr>
                        <a:t>TFTP</a:t>
                      </a:r>
                    </a:p>
                  </a:txBody>
                  <a:tcPr marL="122897" marR="122897" marT="43183" marB="43183"/>
                </a:tc>
                <a:tc>
                  <a:txBody>
                    <a:bodyPr/>
                    <a:lstStyle/>
                    <a:p>
                      <a:r>
                        <a:rPr lang="en-US" sz="1700" dirty="0">
                          <a:latin typeface="Calibri" pitchFamily="34" charset="0"/>
                          <a:cs typeface="Calibri" pitchFamily="34" charset="0"/>
                        </a:rPr>
                        <a:t>69</a:t>
                      </a:r>
                    </a:p>
                  </a:txBody>
                  <a:tcPr marL="122897" marR="122897" marT="43183" marB="43183"/>
                </a:tc>
                <a:extLst>
                  <a:ext uri="{0D108BD9-81ED-4DB2-BD59-A6C34878D82A}">
                    <a16:rowId xmlns:a16="http://schemas.microsoft.com/office/drawing/2014/main" val="10006"/>
                  </a:ext>
                </a:extLst>
              </a:tr>
              <a:tr h="366869">
                <a:tc>
                  <a:txBody>
                    <a:bodyPr/>
                    <a:lstStyle/>
                    <a:p>
                      <a:r>
                        <a:rPr lang="en-US" sz="1700" dirty="0">
                          <a:latin typeface="Calibri" pitchFamily="34" charset="0"/>
                          <a:cs typeface="Calibri" pitchFamily="34" charset="0"/>
                        </a:rPr>
                        <a:t>HTTP</a:t>
                      </a:r>
                    </a:p>
                  </a:txBody>
                  <a:tcPr marL="122897" marR="122897" marT="43183" marB="43183"/>
                </a:tc>
                <a:tc>
                  <a:txBody>
                    <a:bodyPr/>
                    <a:lstStyle/>
                    <a:p>
                      <a:r>
                        <a:rPr lang="en-US" sz="1700" dirty="0">
                          <a:latin typeface="Calibri" pitchFamily="34" charset="0"/>
                          <a:cs typeface="Calibri" pitchFamily="34" charset="0"/>
                        </a:rPr>
                        <a:t>80</a:t>
                      </a:r>
                    </a:p>
                  </a:txBody>
                  <a:tcPr marL="122897" marR="122897" marT="43183" marB="43183"/>
                </a:tc>
                <a:extLst>
                  <a:ext uri="{0D108BD9-81ED-4DB2-BD59-A6C34878D82A}">
                    <a16:rowId xmlns:a16="http://schemas.microsoft.com/office/drawing/2014/main" val="10007"/>
                  </a:ext>
                </a:extLst>
              </a:tr>
              <a:tr h="366869">
                <a:tc>
                  <a:txBody>
                    <a:bodyPr/>
                    <a:lstStyle/>
                    <a:p>
                      <a:r>
                        <a:rPr lang="en-US" sz="1700" dirty="0">
                          <a:latin typeface="Calibri" pitchFamily="34" charset="0"/>
                          <a:cs typeface="Calibri" pitchFamily="34" charset="0"/>
                        </a:rPr>
                        <a:t>POP3</a:t>
                      </a:r>
                    </a:p>
                  </a:txBody>
                  <a:tcPr marL="122897" marR="122897" marT="43183" marB="43183"/>
                </a:tc>
                <a:tc>
                  <a:txBody>
                    <a:bodyPr/>
                    <a:lstStyle/>
                    <a:p>
                      <a:r>
                        <a:rPr lang="en-US" sz="1700" dirty="0">
                          <a:latin typeface="Calibri" pitchFamily="34" charset="0"/>
                          <a:cs typeface="Calibri" pitchFamily="34" charset="0"/>
                        </a:rPr>
                        <a:t>110</a:t>
                      </a:r>
                    </a:p>
                  </a:txBody>
                  <a:tcPr marL="122897" marR="122897" marT="43183" marB="43183"/>
                </a:tc>
                <a:extLst>
                  <a:ext uri="{0D108BD9-81ED-4DB2-BD59-A6C34878D82A}">
                    <a16:rowId xmlns:a16="http://schemas.microsoft.com/office/drawing/2014/main" val="10008"/>
                  </a:ext>
                </a:extLst>
              </a:tr>
              <a:tr h="366869">
                <a:tc>
                  <a:txBody>
                    <a:bodyPr/>
                    <a:lstStyle/>
                    <a:p>
                      <a:r>
                        <a:rPr lang="en-US" sz="1700" dirty="0">
                          <a:latin typeface="Calibri" pitchFamily="34" charset="0"/>
                          <a:cs typeface="Calibri" pitchFamily="34" charset="0"/>
                        </a:rPr>
                        <a:t>NNTP</a:t>
                      </a:r>
                    </a:p>
                  </a:txBody>
                  <a:tcPr marL="122897" marR="122897" marT="43183" marB="43183"/>
                </a:tc>
                <a:tc>
                  <a:txBody>
                    <a:bodyPr/>
                    <a:lstStyle/>
                    <a:p>
                      <a:r>
                        <a:rPr lang="en-US" sz="1700" dirty="0">
                          <a:latin typeface="Calibri" pitchFamily="34" charset="0"/>
                          <a:cs typeface="Calibri" pitchFamily="34" charset="0"/>
                        </a:rPr>
                        <a:t>119</a:t>
                      </a:r>
                    </a:p>
                  </a:txBody>
                  <a:tcPr marL="122897" marR="122897" marT="43183" marB="43183"/>
                </a:tc>
                <a:extLst>
                  <a:ext uri="{0D108BD9-81ED-4DB2-BD59-A6C34878D82A}">
                    <a16:rowId xmlns:a16="http://schemas.microsoft.com/office/drawing/2014/main" val="10009"/>
                  </a:ext>
                </a:extLst>
              </a:tr>
              <a:tr h="366869">
                <a:tc>
                  <a:txBody>
                    <a:bodyPr/>
                    <a:lstStyle/>
                    <a:p>
                      <a:r>
                        <a:rPr lang="en-US" sz="1700" dirty="0">
                          <a:latin typeface="Calibri" pitchFamily="34" charset="0"/>
                          <a:cs typeface="Calibri" pitchFamily="34" charset="0"/>
                        </a:rPr>
                        <a:t>NTP</a:t>
                      </a:r>
                    </a:p>
                  </a:txBody>
                  <a:tcPr marL="122897" marR="122897" marT="43183" marB="43183"/>
                </a:tc>
                <a:tc>
                  <a:txBody>
                    <a:bodyPr/>
                    <a:lstStyle/>
                    <a:p>
                      <a:r>
                        <a:rPr lang="en-US" sz="1700" dirty="0">
                          <a:latin typeface="Calibri" pitchFamily="34" charset="0"/>
                          <a:cs typeface="Calibri" pitchFamily="34" charset="0"/>
                        </a:rPr>
                        <a:t>123</a:t>
                      </a:r>
                    </a:p>
                  </a:txBody>
                  <a:tcPr marL="122897" marR="122897" marT="43183" marB="43183"/>
                </a:tc>
                <a:extLst>
                  <a:ext uri="{0D108BD9-81ED-4DB2-BD59-A6C34878D82A}">
                    <a16:rowId xmlns:a16="http://schemas.microsoft.com/office/drawing/2014/main" val="10010"/>
                  </a:ext>
                </a:extLst>
              </a:tr>
              <a:tr h="366869">
                <a:tc>
                  <a:txBody>
                    <a:bodyPr/>
                    <a:lstStyle/>
                    <a:p>
                      <a:r>
                        <a:rPr lang="en-US" sz="1700" dirty="0">
                          <a:latin typeface="Calibri" pitchFamily="34" charset="0"/>
                          <a:cs typeface="Calibri" pitchFamily="34" charset="0"/>
                        </a:rPr>
                        <a:t>IMAP4</a:t>
                      </a:r>
                    </a:p>
                  </a:txBody>
                  <a:tcPr marL="122897" marR="122897" marT="43183" marB="43183"/>
                </a:tc>
                <a:tc>
                  <a:txBody>
                    <a:bodyPr/>
                    <a:lstStyle/>
                    <a:p>
                      <a:r>
                        <a:rPr lang="en-US" sz="1700" dirty="0">
                          <a:latin typeface="Calibri" pitchFamily="34" charset="0"/>
                          <a:cs typeface="Calibri" pitchFamily="34" charset="0"/>
                        </a:rPr>
                        <a:t>143</a:t>
                      </a:r>
                    </a:p>
                  </a:txBody>
                  <a:tcPr marL="122897" marR="122897" marT="43183" marB="43183"/>
                </a:tc>
                <a:extLst>
                  <a:ext uri="{0D108BD9-81ED-4DB2-BD59-A6C34878D82A}">
                    <a16:rowId xmlns:a16="http://schemas.microsoft.com/office/drawing/2014/main" val="10011"/>
                  </a:ext>
                </a:extLst>
              </a:tr>
              <a:tr h="366869">
                <a:tc>
                  <a:txBody>
                    <a:bodyPr/>
                    <a:lstStyle/>
                    <a:p>
                      <a:r>
                        <a:rPr lang="en-US" sz="1700" dirty="0">
                          <a:latin typeface="Calibri" pitchFamily="34" charset="0"/>
                          <a:cs typeface="Calibri" pitchFamily="34" charset="0"/>
                        </a:rPr>
                        <a:t>HTTPS</a:t>
                      </a:r>
                    </a:p>
                  </a:txBody>
                  <a:tcPr marL="122897" marR="122897" marT="43183" marB="43183"/>
                </a:tc>
                <a:tc>
                  <a:txBody>
                    <a:bodyPr/>
                    <a:lstStyle/>
                    <a:p>
                      <a:r>
                        <a:rPr lang="en-US" sz="1700" dirty="0">
                          <a:latin typeface="Calibri" pitchFamily="34" charset="0"/>
                          <a:cs typeface="Calibri" pitchFamily="34" charset="0"/>
                        </a:rPr>
                        <a:t>443</a:t>
                      </a:r>
                    </a:p>
                  </a:txBody>
                  <a:tcPr marL="122897" marR="122897" marT="43183" marB="43183"/>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84641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418894" cy="1143000"/>
          </a:xfrm>
        </p:spPr>
        <p:txBody>
          <a:bodyPr>
            <a:normAutofit fontScale="90000"/>
          </a:bodyPr>
          <a:lstStyle/>
          <a:p>
            <a:r>
              <a:rPr lang="en-US" dirty="0">
                <a:cs typeface="Rockwell"/>
              </a:rPr>
              <a:t>Hypertext Transfer Protocol</a:t>
            </a:r>
            <a:br>
              <a:rPr lang="en-US" dirty="0">
                <a:cs typeface="Rockwell"/>
              </a:rPr>
            </a:br>
            <a:r>
              <a:rPr lang="en-US" dirty="0">
                <a:cs typeface="Rockwell"/>
              </a:rPr>
              <a:t>(HTTP)</a:t>
            </a:r>
          </a:p>
        </p:txBody>
      </p:sp>
      <p:pic>
        <p:nvPicPr>
          <p:cNvPr id="4" name="Picture 3" descr="http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67" y="1610637"/>
            <a:ext cx="5308244" cy="4240665"/>
          </a:xfrm>
          <a:prstGeom prst="rect">
            <a:avLst/>
          </a:prstGeom>
        </p:spPr>
      </p:pic>
    </p:spTree>
    <p:extLst>
      <p:ext uri="{BB962C8B-B14F-4D97-AF65-F5344CB8AC3E}">
        <p14:creationId xmlns:p14="http://schemas.microsoft.com/office/powerpoint/2010/main" val="363310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FTP</a:t>
            </a:r>
          </a:p>
        </p:txBody>
      </p:sp>
      <p:sp>
        <p:nvSpPr>
          <p:cNvPr id="3" name="Content Placeholder 2"/>
          <p:cNvSpPr>
            <a:spLocks noGrp="1"/>
          </p:cNvSpPr>
          <p:nvPr>
            <p:ph idx="1"/>
          </p:nvPr>
        </p:nvSpPr>
        <p:spPr>
          <a:xfrm>
            <a:off x="457200" y="1413167"/>
            <a:ext cx="8492352" cy="4525963"/>
          </a:xfrm>
        </p:spPr>
        <p:txBody>
          <a:bodyPr/>
          <a:lstStyle/>
          <a:p>
            <a:pPr eaLnBrk="1" hangingPunct="1">
              <a:lnSpc>
                <a:spcPct val="90000"/>
              </a:lnSpc>
            </a:pPr>
            <a:r>
              <a:rPr lang="en-US" dirty="0">
                <a:cs typeface="Rockwell"/>
              </a:rPr>
              <a:t>File Transfer Protocol (FTP)</a:t>
            </a:r>
          </a:p>
          <a:p>
            <a:pPr eaLnBrk="1" hangingPunct="1">
              <a:lnSpc>
                <a:spcPct val="90000"/>
              </a:lnSpc>
            </a:pPr>
            <a:endParaRPr lang="en-US" dirty="0">
              <a:cs typeface="Rockwell"/>
            </a:endParaRPr>
          </a:p>
          <a:p>
            <a:endParaRPr lang="en-US" dirty="0">
              <a:cs typeface="Rockwell"/>
            </a:endParaRPr>
          </a:p>
        </p:txBody>
      </p:sp>
      <p:pic>
        <p:nvPicPr>
          <p:cNvPr id="8" name="Picture 7" descr="Ftp_dia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269" y="2556976"/>
            <a:ext cx="6172200" cy="2578100"/>
          </a:xfrm>
          <a:prstGeom prst="rect">
            <a:avLst/>
          </a:prstGeom>
        </p:spPr>
      </p:pic>
    </p:spTree>
    <p:extLst>
      <p:ext uri="{BB962C8B-B14F-4D97-AF65-F5344CB8AC3E}">
        <p14:creationId xmlns:p14="http://schemas.microsoft.com/office/powerpoint/2010/main" val="3528177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9238" y="1180025"/>
            <a:ext cx="6938882" cy="4940610"/>
          </a:xfrm>
          <a:prstGeom prst="rect">
            <a:avLst/>
          </a:prstGeom>
        </p:spPr>
      </p:pic>
      <p:sp>
        <p:nvSpPr>
          <p:cNvPr id="2" name="Title 1"/>
          <p:cNvSpPr>
            <a:spLocks noGrp="1"/>
          </p:cNvSpPr>
          <p:nvPr>
            <p:ph type="title"/>
          </p:nvPr>
        </p:nvSpPr>
        <p:spPr>
          <a:xfrm>
            <a:off x="457200" y="135323"/>
            <a:ext cx="8229600" cy="1143000"/>
          </a:xfrm>
        </p:spPr>
        <p:txBody>
          <a:bodyPr/>
          <a:lstStyle/>
          <a:p>
            <a:r>
              <a:rPr lang="en-US" dirty="0">
                <a:cs typeface="Rockwell"/>
              </a:rPr>
              <a:t>Transferring Files</a:t>
            </a:r>
          </a:p>
        </p:txBody>
      </p:sp>
      <p:sp>
        <p:nvSpPr>
          <p:cNvPr id="3" name="Content Placeholder 2"/>
          <p:cNvSpPr>
            <a:spLocks noGrp="1"/>
          </p:cNvSpPr>
          <p:nvPr>
            <p:ph idx="1"/>
          </p:nvPr>
        </p:nvSpPr>
        <p:spPr>
          <a:xfrm>
            <a:off x="3514945" y="2066075"/>
            <a:ext cx="4608392" cy="626144"/>
          </a:xfrm>
        </p:spPr>
        <p:txBody>
          <a:bodyPr/>
          <a:lstStyle/>
          <a:p>
            <a:pPr marL="0" indent="0" eaLnBrk="1" hangingPunct="1">
              <a:lnSpc>
                <a:spcPct val="90000"/>
              </a:lnSpc>
              <a:buNone/>
            </a:pPr>
            <a:r>
              <a:rPr lang="en-US" dirty="0">
                <a:solidFill>
                  <a:srgbClr val="FC000E"/>
                </a:solidFill>
                <a:cs typeface="Rockwell"/>
              </a:rPr>
              <a:t>FTP Client: FileZilla</a:t>
            </a:r>
          </a:p>
        </p:txBody>
      </p:sp>
    </p:spTree>
    <p:extLst>
      <p:ext uri="{BB962C8B-B14F-4D97-AF65-F5344CB8AC3E}">
        <p14:creationId xmlns:p14="http://schemas.microsoft.com/office/powerpoint/2010/main" val="2231553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479609" y="3893820"/>
            <a:ext cx="6184782" cy="1752600"/>
          </a:xfrm>
        </p:spPr>
        <p:txBody>
          <a:bodyPr/>
          <a:lstStyle/>
          <a:p>
            <a:r>
              <a:rPr lang="en-US" dirty="0">
                <a:latin typeface="Rockwell" panose="02060603020205020403" pitchFamily="18" charset="0"/>
              </a:rPr>
              <a:t>How Bridges, Routers, and Switches Work</a:t>
            </a:r>
          </a:p>
        </p:txBody>
      </p:sp>
    </p:spTree>
    <p:custDataLst>
      <p:tags r:id="rId1"/>
    </p:custDataLst>
    <p:extLst>
      <p:ext uri="{BB962C8B-B14F-4D97-AF65-F5344CB8AC3E}">
        <p14:creationId xmlns:p14="http://schemas.microsoft.com/office/powerpoint/2010/main" val="727351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Network Setup</a:t>
            </a:r>
          </a:p>
        </p:txBody>
      </p:sp>
      <p:pic>
        <p:nvPicPr>
          <p:cNvPr id="5" name="Picture 4" descr="home-network-expand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017" y="1632197"/>
            <a:ext cx="5104969" cy="4114629"/>
          </a:xfrm>
          <a:prstGeom prst="rect">
            <a:avLst/>
          </a:prstGeom>
        </p:spPr>
      </p:pic>
    </p:spTree>
    <p:extLst>
      <p:ext uri="{BB962C8B-B14F-4D97-AF65-F5344CB8AC3E}">
        <p14:creationId xmlns:p14="http://schemas.microsoft.com/office/powerpoint/2010/main" val="912744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a:t>
            </a:r>
          </a:p>
        </p:txBody>
      </p:sp>
      <p:sp>
        <p:nvSpPr>
          <p:cNvPr id="3" name="Content Placeholder 2"/>
          <p:cNvSpPr>
            <a:spLocks noGrp="1"/>
          </p:cNvSpPr>
          <p:nvPr>
            <p:ph idx="1"/>
          </p:nvPr>
        </p:nvSpPr>
        <p:spPr/>
        <p:txBody>
          <a:bodyPr/>
          <a:lstStyle/>
          <a:p>
            <a:r>
              <a:rPr lang="en-US" dirty="0"/>
              <a:t>Forward data depending on the destination address in the data packet.</a:t>
            </a:r>
          </a:p>
          <a:p>
            <a:r>
              <a:rPr lang="en-US" dirty="0"/>
              <a:t>Address is the MAC address.</a:t>
            </a:r>
          </a:p>
          <a:p>
            <a:r>
              <a:rPr lang="en-US" dirty="0"/>
              <a:t>Used to connect two LANs.</a:t>
            </a:r>
          </a:p>
          <a:p>
            <a:r>
              <a:rPr lang="en-US" dirty="0"/>
              <a:t>Bridge is software based</a:t>
            </a:r>
          </a:p>
          <a:p>
            <a:endParaRPr lang="en-US" dirty="0"/>
          </a:p>
        </p:txBody>
      </p:sp>
    </p:spTree>
    <p:extLst>
      <p:ext uri="{BB962C8B-B14F-4D97-AF65-F5344CB8AC3E}">
        <p14:creationId xmlns:p14="http://schemas.microsoft.com/office/powerpoint/2010/main" val="75040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How a Modem Works</a:t>
            </a:r>
          </a:p>
        </p:txBody>
      </p:sp>
    </p:spTree>
    <p:custDataLst>
      <p:tags r:id="rId1"/>
    </p:custDataLst>
    <p:extLst>
      <p:ext uri="{BB962C8B-B14F-4D97-AF65-F5344CB8AC3E}">
        <p14:creationId xmlns:p14="http://schemas.microsoft.com/office/powerpoint/2010/main" val="3145154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09"/>
            <a:ext cx="8229600" cy="1143000"/>
          </a:xfrm>
        </p:spPr>
        <p:txBody>
          <a:bodyPr/>
          <a:lstStyle/>
          <a:p>
            <a:r>
              <a:rPr lang="en-US" dirty="0"/>
              <a:t>Switch</a:t>
            </a:r>
          </a:p>
        </p:txBody>
      </p:sp>
      <p:sp>
        <p:nvSpPr>
          <p:cNvPr id="6" name="Content Placeholder 5"/>
          <p:cNvSpPr>
            <a:spLocks noGrp="1"/>
          </p:cNvSpPr>
          <p:nvPr>
            <p:ph idx="1"/>
          </p:nvPr>
        </p:nvSpPr>
        <p:spPr>
          <a:xfrm>
            <a:off x="457200" y="1352039"/>
            <a:ext cx="8229600" cy="4525963"/>
          </a:xfrm>
        </p:spPr>
        <p:txBody>
          <a:bodyPr/>
          <a:lstStyle/>
          <a:p>
            <a:r>
              <a:rPr lang="en-US" dirty="0"/>
              <a:t>Similar to Bridges, but have multiple ports</a:t>
            </a:r>
          </a:p>
          <a:p>
            <a:r>
              <a:rPr lang="en-US" dirty="0"/>
              <a:t>Switch makes decision in hardware (internal main processer)  </a:t>
            </a:r>
          </a:p>
          <a:p>
            <a:r>
              <a:rPr lang="en-US" dirty="0"/>
              <a:t>Designed to connect devices</a:t>
            </a:r>
          </a:p>
          <a:p>
            <a:endParaRPr lang="en-US" dirty="0"/>
          </a:p>
        </p:txBody>
      </p:sp>
      <p:pic>
        <p:nvPicPr>
          <p:cNvPr id="4" name="Picture 3" descr="sitecom_19_network_switch_6por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287" y="4155073"/>
            <a:ext cx="5540006" cy="1962085"/>
          </a:xfrm>
          <a:prstGeom prst="rect">
            <a:avLst/>
          </a:prstGeom>
        </p:spPr>
      </p:pic>
    </p:spTree>
    <p:extLst>
      <p:ext uri="{BB962C8B-B14F-4D97-AF65-F5344CB8AC3E}">
        <p14:creationId xmlns:p14="http://schemas.microsoft.com/office/powerpoint/2010/main" val="3781678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09"/>
            <a:ext cx="8229600" cy="1143000"/>
          </a:xfrm>
        </p:spPr>
        <p:txBody>
          <a:bodyPr/>
          <a:lstStyle/>
          <a:p>
            <a:r>
              <a:rPr lang="en-US" dirty="0"/>
              <a:t>Switch</a:t>
            </a:r>
          </a:p>
        </p:txBody>
      </p:sp>
      <p:sp>
        <p:nvSpPr>
          <p:cNvPr id="6" name="Content Placeholder 5"/>
          <p:cNvSpPr>
            <a:spLocks noGrp="1"/>
          </p:cNvSpPr>
          <p:nvPr>
            <p:ph idx="1"/>
          </p:nvPr>
        </p:nvSpPr>
        <p:spPr>
          <a:xfrm>
            <a:off x="394593" y="1119488"/>
            <a:ext cx="8229600" cy="4685327"/>
          </a:xfrm>
        </p:spPr>
        <p:txBody>
          <a:bodyPr/>
          <a:lstStyle/>
          <a:p>
            <a:r>
              <a:rPr lang="en-US" sz="1600" dirty="0"/>
              <a:t>A switch is used in a wired network to connect Ethernet cables from a number of devices together. The switch allows each device to talk to the others. Switches aren't used in networks with only wireless connections, since network devices such as routers and adapters communicate directly with one another, with nothing in between.</a:t>
            </a:r>
          </a:p>
          <a:p>
            <a:r>
              <a:rPr lang="en-US" sz="1600" dirty="0"/>
              <a:t>Although you can use the ports on the back of a router or modem to connect a few Ethernet devices together, depending on the model, switches have a number of advantages:</a:t>
            </a:r>
          </a:p>
          <a:p>
            <a:pPr lvl="1"/>
            <a:r>
              <a:rPr lang="en-US" sz="1600" dirty="0"/>
              <a:t>Switches allow dozens of devices to connect.</a:t>
            </a:r>
          </a:p>
          <a:p>
            <a:pPr lvl="1"/>
            <a:r>
              <a:rPr lang="en-US" sz="1600" dirty="0"/>
              <a:t>Switches keep traffic between two devices from getting in the way of your other devices using the same network.</a:t>
            </a:r>
          </a:p>
          <a:p>
            <a:pPr lvl="1"/>
            <a:r>
              <a:rPr lang="en-US" sz="1600" dirty="0"/>
              <a:t>Switches allow control of who has access to various parts of the network.</a:t>
            </a:r>
          </a:p>
          <a:p>
            <a:pPr lvl="1"/>
            <a:r>
              <a:rPr lang="en-US" sz="1600" dirty="0"/>
              <a:t>Switches allow you to monitor usage.</a:t>
            </a:r>
          </a:p>
          <a:p>
            <a:pPr lvl="1"/>
            <a:r>
              <a:rPr lang="en-US" sz="1600" dirty="0"/>
              <a:t>Switches allow communication (within your network) that's even faster than the Internet.</a:t>
            </a:r>
          </a:p>
          <a:p>
            <a:pPr lvl="1"/>
            <a:r>
              <a:rPr lang="en-US" sz="1600" dirty="0"/>
              <a:t>High-end switches have pluggable modules to tailor them to network needs.</a:t>
            </a:r>
          </a:p>
        </p:txBody>
      </p:sp>
    </p:spTree>
    <p:extLst>
      <p:ext uri="{BB962C8B-B14F-4D97-AF65-F5344CB8AC3E}">
        <p14:creationId xmlns:p14="http://schemas.microsoft.com/office/powerpoint/2010/main" val="3402746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Segmenting Devices</a:t>
            </a:r>
          </a:p>
        </p:txBody>
      </p:sp>
      <p:sp>
        <p:nvSpPr>
          <p:cNvPr id="3" name="Content Placeholder 2"/>
          <p:cNvSpPr>
            <a:spLocks noGrp="1"/>
          </p:cNvSpPr>
          <p:nvPr>
            <p:ph idx="1"/>
          </p:nvPr>
        </p:nvSpPr>
        <p:spPr/>
        <p:txBody>
          <a:bodyPr/>
          <a:lstStyle/>
          <a:p>
            <a:r>
              <a:rPr lang="en-US" dirty="0"/>
              <a:t>Physical devices can also be used to segment a network</a:t>
            </a:r>
          </a:p>
          <a:p>
            <a:r>
              <a:rPr lang="en-US" dirty="0"/>
              <a:t>Bridge and switch segment a network at the data link layer</a:t>
            </a:r>
          </a:p>
          <a:p>
            <a:r>
              <a:rPr lang="en-US" dirty="0"/>
              <a:t>A router segments the network at the network layer</a:t>
            </a:r>
          </a:p>
          <a:p>
            <a:endParaRPr lang="en-US" dirty="0"/>
          </a:p>
        </p:txBody>
      </p:sp>
    </p:spTree>
    <p:extLst>
      <p:ext uri="{BB962C8B-B14F-4D97-AF65-F5344CB8AC3E}">
        <p14:creationId xmlns:p14="http://schemas.microsoft.com/office/powerpoint/2010/main" val="3576760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Segmenting with Switches or Routers</a:t>
            </a:r>
          </a:p>
        </p:txBody>
      </p:sp>
      <p:pic>
        <p:nvPicPr>
          <p:cNvPr id="4" name="Content Placeholder 4" descr="06-09.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0205" y="1477335"/>
            <a:ext cx="6096000" cy="463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3046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Router</a:t>
            </a:r>
          </a:p>
        </p:txBody>
      </p:sp>
      <p:pic>
        <p:nvPicPr>
          <p:cNvPr id="4" name="Picture 3"/>
          <p:cNvPicPr>
            <a:picLocks noChangeAspect="1"/>
          </p:cNvPicPr>
          <p:nvPr/>
        </p:nvPicPr>
        <p:blipFill>
          <a:blip r:embed="rId2"/>
          <a:stretch>
            <a:fillRect/>
          </a:stretch>
        </p:blipFill>
        <p:spPr>
          <a:xfrm>
            <a:off x="4890545" y="1926733"/>
            <a:ext cx="3487216" cy="2691310"/>
          </a:xfrm>
          <a:prstGeom prst="rect">
            <a:avLst/>
          </a:prstGeom>
        </p:spPr>
      </p:pic>
      <p:pic>
        <p:nvPicPr>
          <p:cNvPr id="6" name="Picture 5" descr="4080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930" y="1822420"/>
            <a:ext cx="2977046" cy="2977046"/>
          </a:xfrm>
          <a:prstGeom prst="rect">
            <a:avLst/>
          </a:prstGeom>
        </p:spPr>
      </p:pic>
      <p:sp>
        <p:nvSpPr>
          <p:cNvPr id="7" name="TextBox 6"/>
          <p:cNvSpPr txBox="1"/>
          <p:nvPr/>
        </p:nvSpPr>
        <p:spPr>
          <a:xfrm>
            <a:off x="2449402" y="5244777"/>
            <a:ext cx="4667864" cy="369332"/>
          </a:xfrm>
          <a:prstGeom prst="rect">
            <a:avLst/>
          </a:prstGeom>
          <a:noFill/>
        </p:spPr>
        <p:txBody>
          <a:bodyPr wrap="none" rtlCol="0">
            <a:spAutoFit/>
          </a:bodyPr>
          <a:lstStyle/>
          <a:p>
            <a:r>
              <a:rPr lang="en-US" dirty="0"/>
              <a:t>Linksys WRT54GL Wireless-G Broadband Router</a:t>
            </a:r>
          </a:p>
        </p:txBody>
      </p:sp>
    </p:spTree>
    <p:extLst>
      <p:ext uri="{BB962C8B-B14F-4D97-AF65-F5344CB8AC3E}">
        <p14:creationId xmlns:p14="http://schemas.microsoft.com/office/powerpoint/2010/main" val="65747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Internet Connections Work</a:t>
            </a:r>
          </a:p>
        </p:txBody>
      </p:sp>
    </p:spTree>
    <p:custDataLst>
      <p:tags r:id="rId1"/>
    </p:custDataLst>
    <p:extLst>
      <p:ext uri="{BB962C8B-B14F-4D97-AF65-F5344CB8AC3E}">
        <p14:creationId xmlns:p14="http://schemas.microsoft.com/office/powerpoint/2010/main" val="1085142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 Systems Interconnection (OSI) Model</a:t>
            </a:r>
          </a:p>
        </p:txBody>
      </p:sp>
      <p:pic>
        <p:nvPicPr>
          <p:cNvPr id="5" name="Content Placeholder 4" descr="05-16.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57611" y="1760271"/>
            <a:ext cx="7216775" cy="3889375"/>
          </a:xfrm>
        </p:spPr>
      </p:pic>
    </p:spTree>
    <p:extLst>
      <p:ext uri="{BB962C8B-B14F-4D97-AF65-F5344CB8AC3E}">
        <p14:creationId xmlns:p14="http://schemas.microsoft.com/office/powerpoint/2010/main" val="863713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 Model</a:t>
            </a:r>
          </a:p>
        </p:txBody>
      </p:sp>
      <p:pic>
        <p:nvPicPr>
          <p:cNvPr id="4" name="Content Placeholder 5" descr="01-29.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458200" cy="346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03965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2"/>
          <p:cNvSpPr>
            <a:spLocks noGrp="1"/>
          </p:cNvSpPr>
          <p:nvPr>
            <p:ph type="title"/>
          </p:nvPr>
        </p:nvSpPr>
        <p:spPr/>
        <p:txBody>
          <a:bodyPr/>
          <a:lstStyle/>
          <a:p>
            <a:pPr eaLnBrk="1" hangingPunct="1"/>
            <a:r>
              <a:rPr lang="en-US" dirty="0">
                <a:cs typeface="Rockwell"/>
              </a:rPr>
              <a:t>Application Layer</a:t>
            </a:r>
          </a:p>
        </p:txBody>
      </p:sp>
      <p:sp>
        <p:nvSpPr>
          <p:cNvPr id="88067" name="Content Placeholder 3"/>
          <p:cNvSpPr>
            <a:spLocks noGrp="1"/>
          </p:cNvSpPr>
          <p:nvPr>
            <p:ph idx="1"/>
          </p:nvPr>
        </p:nvSpPr>
        <p:spPr/>
        <p:txBody>
          <a:bodyPr/>
          <a:lstStyle/>
          <a:p>
            <a:pPr eaLnBrk="1" hangingPunct="1"/>
            <a:r>
              <a:rPr lang="en-US" sz="2600" dirty="0">
                <a:cs typeface="Rockwell"/>
              </a:rPr>
              <a:t>Where the user interfaces with network operating system</a:t>
            </a:r>
          </a:p>
          <a:p>
            <a:pPr eaLnBrk="1" hangingPunct="1"/>
            <a:r>
              <a:rPr lang="en-US" sz="2600" dirty="0">
                <a:cs typeface="Rockwell"/>
              </a:rPr>
              <a:t>Start and final destination of data communication</a:t>
            </a:r>
          </a:p>
        </p:txBody>
      </p:sp>
      <p:pic>
        <p:nvPicPr>
          <p:cNvPr id="88068" name="Picture 4" descr="05-B.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38230"/>
            <a:ext cx="78486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96357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US" dirty="0">
                <a:cs typeface="Rockwell"/>
              </a:rPr>
              <a:t>Presentation Layer</a:t>
            </a:r>
          </a:p>
        </p:txBody>
      </p:sp>
      <p:sp>
        <p:nvSpPr>
          <p:cNvPr id="89091" name="Content Placeholder 2"/>
          <p:cNvSpPr>
            <a:spLocks noGrp="1"/>
          </p:cNvSpPr>
          <p:nvPr>
            <p:ph idx="1"/>
          </p:nvPr>
        </p:nvSpPr>
        <p:spPr/>
        <p:txBody>
          <a:bodyPr/>
          <a:lstStyle/>
          <a:p>
            <a:pPr eaLnBrk="1" hangingPunct="1"/>
            <a:r>
              <a:rPr lang="en-US" dirty="0">
                <a:cs typeface="Rockwell"/>
              </a:rPr>
              <a:t>Raw data is packaged into a universally agreed on form</a:t>
            </a:r>
          </a:p>
          <a:p>
            <a:pPr eaLnBrk="1" hangingPunct="1"/>
            <a:r>
              <a:rPr lang="en-US" dirty="0">
                <a:cs typeface="Rockwell"/>
              </a:rPr>
              <a:t>Data byte order is also agreed on</a:t>
            </a:r>
          </a:p>
          <a:p>
            <a:pPr eaLnBrk="1" hangingPunct="1"/>
            <a:r>
              <a:rPr lang="en-US" dirty="0">
                <a:cs typeface="Rockwell"/>
              </a:rPr>
              <a:t>Data encryption occurs</a:t>
            </a:r>
          </a:p>
        </p:txBody>
      </p:sp>
      <p:pic>
        <p:nvPicPr>
          <p:cNvPr id="89092" name="Picture 4" descr="05-C.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32250"/>
            <a:ext cx="8534400" cy="169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2387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56k Modem</a:t>
            </a:r>
          </a:p>
        </p:txBody>
      </p:sp>
      <p:pic>
        <p:nvPicPr>
          <p:cNvPr id="4" name="Picture 3"/>
          <p:cNvPicPr>
            <a:picLocks noChangeAspect="1"/>
          </p:cNvPicPr>
          <p:nvPr/>
        </p:nvPicPr>
        <p:blipFill rotWithShape="1">
          <a:blip r:embed="rId4"/>
          <a:srcRect t="4286"/>
          <a:stretch/>
        </p:blipFill>
        <p:spPr>
          <a:xfrm>
            <a:off x="1948567" y="1798515"/>
            <a:ext cx="5080000" cy="3646733"/>
          </a:xfrm>
          <a:prstGeom prst="rect">
            <a:avLst/>
          </a:prstGeom>
        </p:spPr>
      </p:pic>
      <p:pic>
        <p:nvPicPr>
          <p:cNvPr id="5" name="dial-up-modem-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91668" y="4932364"/>
            <a:ext cx="812800" cy="812800"/>
          </a:xfrm>
          <a:prstGeom prst="rect">
            <a:avLst/>
          </a:prstGeom>
        </p:spPr>
      </p:pic>
    </p:spTree>
    <p:extLst>
      <p:ext uri="{BB962C8B-B14F-4D97-AF65-F5344CB8AC3E}">
        <p14:creationId xmlns:p14="http://schemas.microsoft.com/office/powerpoint/2010/main" val="41708601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6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dirty="0">
                <a:cs typeface="Rockwell"/>
              </a:rPr>
              <a:t>Session Layer</a:t>
            </a:r>
          </a:p>
        </p:txBody>
      </p:sp>
      <p:sp>
        <p:nvSpPr>
          <p:cNvPr id="90115" name="Content Placeholder 2"/>
          <p:cNvSpPr>
            <a:spLocks noGrp="1"/>
          </p:cNvSpPr>
          <p:nvPr>
            <p:ph idx="1"/>
          </p:nvPr>
        </p:nvSpPr>
        <p:spPr>
          <a:xfrm>
            <a:off x="457200" y="1295017"/>
            <a:ext cx="8229600" cy="4525963"/>
          </a:xfrm>
        </p:spPr>
        <p:txBody>
          <a:bodyPr/>
          <a:lstStyle/>
          <a:p>
            <a:pPr eaLnBrk="1" hangingPunct="1"/>
            <a:r>
              <a:rPr lang="en-US" sz="2400" dirty="0">
                <a:cs typeface="Rockwell"/>
              </a:rPr>
              <a:t>Establishes a dialog between source and destination</a:t>
            </a:r>
          </a:p>
          <a:p>
            <a:pPr eaLnBrk="1" hangingPunct="1"/>
            <a:r>
              <a:rPr lang="en-US" sz="2400" dirty="0">
                <a:cs typeface="Rockwell"/>
              </a:rPr>
              <a:t>Negotiates decisions about how data flow is controlled and how session ends</a:t>
            </a:r>
          </a:p>
          <a:p>
            <a:pPr eaLnBrk="1" hangingPunct="1"/>
            <a:r>
              <a:rPr lang="en-US" sz="2400" dirty="0">
                <a:cs typeface="Rockwell"/>
              </a:rPr>
              <a:t>Decides on whether confirmation of arrival is needed</a:t>
            </a:r>
          </a:p>
        </p:txBody>
      </p:sp>
      <p:pic>
        <p:nvPicPr>
          <p:cNvPr id="90116" name="Picture 4" descr="05-D.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407" y="3202276"/>
            <a:ext cx="5297487" cy="278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64636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pPr eaLnBrk="1" hangingPunct="1"/>
            <a:r>
              <a:rPr lang="en-US" dirty="0">
                <a:cs typeface="Rockwell"/>
              </a:rPr>
              <a:t>Transport Layer</a:t>
            </a:r>
          </a:p>
        </p:txBody>
      </p:sp>
      <p:sp>
        <p:nvSpPr>
          <p:cNvPr id="91139" name="Content Placeholder 2"/>
          <p:cNvSpPr>
            <a:spLocks noGrp="1"/>
          </p:cNvSpPr>
          <p:nvPr>
            <p:ph idx="1"/>
          </p:nvPr>
        </p:nvSpPr>
        <p:spPr>
          <a:xfrm>
            <a:off x="457200" y="1501750"/>
            <a:ext cx="8229600" cy="4525963"/>
          </a:xfrm>
        </p:spPr>
        <p:txBody>
          <a:bodyPr/>
          <a:lstStyle/>
          <a:p>
            <a:pPr eaLnBrk="1" hangingPunct="1"/>
            <a:r>
              <a:rPr lang="en-US" sz="2400" dirty="0">
                <a:cs typeface="Rockwell"/>
              </a:rPr>
              <a:t>Responsible for flow of data to and from destination computer</a:t>
            </a:r>
          </a:p>
        </p:txBody>
      </p:sp>
      <p:pic>
        <p:nvPicPr>
          <p:cNvPr id="91140" name="Picture 4" descr="05-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4452" y="2547193"/>
            <a:ext cx="5830888" cy="306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66655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pPr eaLnBrk="1" hangingPunct="1"/>
            <a:r>
              <a:rPr lang="en-US" dirty="0">
                <a:cs typeface="Rockwell"/>
              </a:rPr>
              <a:t>Network Layer</a:t>
            </a:r>
          </a:p>
        </p:txBody>
      </p:sp>
      <p:sp>
        <p:nvSpPr>
          <p:cNvPr id="92163" name="Content Placeholder 2"/>
          <p:cNvSpPr>
            <a:spLocks noGrp="1"/>
          </p:cNvSpPr>
          <p:nvPr>
            <p:ph idx="1"/>
          </p:nvPr>
        </p:nvSpPr>
        <p:spPr>
          <a:xfrm>
            <a:off x="457200" y="1383610"/>
            <a:ext cx="8229600" cy="4525963"/>
          </a:xfrm>
        </p:spPr>
        <p:txBody>
          <a:bodyPr/>
          <a:lstStyle/>
          <a:p>
            <a:pPr eaLnBrk="1" hangingPunct="1"/>
            <a:r>
              <a:rPr lang="en-US" sz="2400" dirty="0">
                <a:cs typeface="Rockwell"/>
              </a:rPr>
              <a:t>Provides the means of routing data packets across a WAN or MAN</a:t>
            </a:r>
          </a:p>
          <a:p>
            <a:pPr eaLnBrk="1" hangingPunct="1"/>
            <a:r>
              <a:rPr lang="en-US" sz="2400" dirty="0">
                <a:cs typeface="Rockwell"/>
              </a:rPr>
              <a:t>Uses TCP/IP protocol standards</a:t>
            </a:r>
          </a:p>
          <a:p>
            <a:pPr eaLnBrk="1" hangingPunct="1"/>
            <a:r>
              <a:rPr lang="en-US" sz="2400" dirty="0">
                <a:cs typeface="Rockwell"/>
              </a:rPr>
              <a:t>Encapsulates packets with source and destination IP addresses</a:t>
            </a:r>
          </a:p>
          <a:p>
            <a:pPr eaLnBrk="1" hangingPunct="1"/>
            <a:r>
              <a:rPr lang="en-US" sz="2400" dirty="0">
                <a:cs typeface="Rockwell"/>
              </a:rPr>
              <a:t>Responsible for virtual networks</a:t>
            </a:r>
            <a:endParaRPr lang="en-US" sz="2400" i="1" u="sng" dirty="0">
              <a:cs typeface="Rockwell"/>
            </a:endParaRPr>
          </a:p>
        </p:txBody>
      </p:sp>
      <p:pic>
        <p:nvPicPr>
          <p:cNvPr id="92164" name="Picture 4" descr="05-F.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951508"/>
            <a:ext cx="8382000" cy="2217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665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pPr eaLnBrk="1" hangingPunct="1"/>
            <a:r>
              <a:rPr lang="en-US" dirty="0">
                <a:cs typeface="Rockwell"/>
              </a:rPr>
              <a:t>Data Link Layer</a:t>
            </a:r>
          </a:p>
        </p:txBody>
      </p:sp>
      <p:sp>
        <p:nvSpPr>
          <p:cNvPr id="93187" name="Content Placeholder 2"/>
          <p:cNvSpPr>
            <a:spLocks noGrp="1"/>
          </p:cNvSpPr>
          <p:nvPr>
            <p:ph idx="1"/>
          </p:nvPr>
        </p:nvSpPr>
        <p:spPr/>
        <p:txBody>
          <a:bodyPr/>
          <a:lstStyle/>
          <a:p>
            <a:pPr eaLnBrk="1" hangingPunct="1"/>
            <a:r>
              <a:rPr lang="en-US" sz="2400" dirty="0">
                <a:cs typeface="Rockwell"/>
              </a:rPr>
              <a:t>Converts data package into electrical pulses and places pulses on network media</a:t>
            </a:r>
          </a:p>
          <a:p>
            <a:pPr eaLnBrk="1" hangingPunct="1"/>
            <a:r>
              <a:rPr lang="en-US" sz="2400" dirty="0">
                <a:cs typeface="Rockwell"/>
              </a:rPr>
              <a:t>Subdivided into logical link control (LLC) and MAC </a:t>
            </a:r>
            <a:r>
              <a:rPr lang="en-US" sz="2400" dirty="0" err="1">
                <a:cs typeface="Rockwell"/>
              </a:rPr>
              <a:t>sublayer</a:t>
            </a:r>
            <a:endParaRPr lang="en-US" sz="2400" dirty="0">
              <a:cs typeface="Rockwell"/>
            </a:endParaRPr>
          </a:p>
          <a:p>
            <a:pPr eaLnBrk="1" hangingPunct="1"/>
            <a:r>
              <a:rPr lang="en-US" sz="2400" dirty="0">
                <a:cs typeface="Rockwell"/>
              </a:rPr>
              <a:t>Parity and Cyclic Redundancy Checks (CRC) performed</a:t>
            </a:r>
          </a:p>
        </p:txBody>
      </p:sp>
      <p:pic>
        <p:nvPicPr>
          <p:cNvPr id="93188" name="Picture 4" descr="05-G.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038600"/>
            <a:ext cx="5219700" cy="184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95630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pPr eaLnBrk="1" hangingPunct="1"/>
            <a:r>
              <a:rPr lang="en-US" dirty="0">
                <a:cs typeface="Rockwell"/>
              </a:rPr>
              <a:t>Physical Layer</a:t>
            </a:r>
          </a:p>
        </p:txBody>
      </p:sp>
      <p:sp>
        <p:nvSpPr>
          <p:cNvPr id="94211" name="Content Placeholder 2"/>
          <p:cNvSpPr>
            <a:spLocks noGrp="1"/>
          </p:cNvSpPr>
          <p:nvPr>
            <p:ph idx="1"/>
          </p:nvPr>
        </p:nvSpPr>
        <p:spPr/>
        <p:txBody>
          <a:bodyPr/>
          <a:lstStyle/>
          <a:p>
            <a:pPr eaLnBrk="1" hangingPunct="1"/>
            <a:r>
              <a:rPr lang="en-US" sz="2400" dirty="0">
                <a:cs typeface="Rockwell"/>
              </a:rPr>
              <a:t>Concerned with media, hardware, and network topology</a:t>
            </a:r>
          </a:p>
        </p:txBody>
      </p:sp>
      <p:pic>
        <p:nvPicPr>
          <p:cNvPr id="94212" name="Picture 4" descr="05-H.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2897420"/>
            <a:ext cx="7899400" cy="2894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37875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051" y="250998"/>
            <a:ext cx="8755533" cy="1143000"/>
          </a:xfrm>
        </p:spPr>
        <p:txBody>
          <a:bodyPr/>
          <a:lstStyle/>
          <a:p>
            <a:r>
              <a:rPr lang="en-US" dirty="0"/>
              <a:t>OSI Model and Network Devices</a:t>
            </a:r>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2690191792"/>
              </p:ext>
            </p:extLst>
          </p:nvPr>
        </p:nvGraphicFramePr>
        <p:xfrm>
          <a:off x="1620214" y="1526192"/>
          <a:ext cx="61722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610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Security Works</a:t>
            </a:r>
          </a:p>
        </p:txBody>
      </p:sp>
    </p:spTree>
    <p:custDataLst>
      <p:tags r:id="rId1"/>
    </p:custDataLst>
    <p:extLst>
      <p:ext uri="{BB962C8B-B14F-4D97-AF65-F5344CB8AC3E}">
        <p14:creationId xmlns:p14="http://schemas.microsoft.com/office/powerpoint/2010/main" val="1194454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a:t>
            </a:r>
          </a:p>
        </p:txBody>
      </p:sp>
      <p:sp>
        <p:nvSpPr>
          <p:cNvPr id="3" name="Content Placeholder 2"/>
          <p:cNvSpPr>
            <a:spLocks noGrp="1"/>
          </p:cNvSpPr>
          <p:nvPr>
            <p:ph idx="1"/>
          </p:nvPr>
        </p:nvSpPr>
        <p:spPr/>
        <p:txBody>
          <a:bodyPr/>
          <a:lstStyle/>
          <a:p>
            <a:r>
              <a:rPr lang="en-US" dirty="0"/>
              <a:t>Network security comprises authentication and encryption</a:t>
            </a:r>
          </a:p>
          <a:p>
            <a:r>
              <a:rPr lang="en-US" dirty="0"/>
              <a:t>Authentication is typically accomplished through a user name and password</a:t>
            </a:r>
          </a:p>
          <a:p>
            <a:r>
              <a:rPr lang="en-US" dirty="0"/>
              <a:t>Other forms of authentication are digital certificates, smart cards, and biometrics</a:t>
            </a:r>
          </a:p>
          <a:p>
            <a:endParaRPr lang="en-US" dirty="0"/>
          </a:p>
        </p:txBody>
      </p:sp>
    </p:spTree>
    <p:extLst>
      <p:ext uri="{BB962C8B-B14F-4D97-AF65-F5344CB8AC3E}">
        <p14:creationId xmlns:p14="http://schemas.microsoft.com/office/powerpoint/2010/main" val="1843852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Administrator Account</a:t>
            </a:r>
          </a:p>
        </p:txBody>
      </p:sp>
      <p:sp>
        <p:nvSpPr>
          <p:cNvPr id="3" name="Content Placeholder 2"/>
          <p:cNvSpPr>
            <a:spLocks noGrp="1"/>
          </p:cNvSpPr>
          <p:nvPr>
            <p:ph idx="1"/>
          </p:nvPr>
        </p:nvSpPr>
        <p:spPr/>
        <p:txBody>
          <a:bodyPr/>
          <a:lstStyle/>
          <a:p>
            <a:r>
              <a:rPr lang="en-US" dirty="0"/>
              <a:t>User provides password for default administrator account</a:t>
            </a:r>
          </a:p>
          <a:p>
            <a:r>
              <a:rPr lang="en-US" dirty="0"/>
              <a:t>Default administrator account name should be changed to better secure network</a:t>
            </a:r>
          </a:p>
          <a:p>
            <a:r>
              <a:rPr lang="en-US" dirty="0"/>
              <a:t>Ability to delete or rename the administrator account varies according to operating system</a:t>
            </a:r>
          </a:p>
          <a:p>
            <a:endParaRPr lang="en-US" dirty="0"/>
          </a:p>
        </p:txBody>
      </p:sp>
    </p:spTree>
    <p:extLst>
      <p:ext uri="{BB962C8B-B14F-4D97-AF65-F5344CB8AC3E}">
        <p14:creationId xmlns:p14="http://schemas.microsoft.com/office/powerpoint/2010/main" val="1132612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1" y="179158"/>
            <a:ext cx="9072326" cy="1143000"/>
          </a:xfrm>
        </p:spPr>
        <p:txBody>
          <a:bodyPr/>
          <a:lstStyle/>
          <a:p>
            <a:r>
              <a:rPr lang="en-US" dirty="0"/>
              <a:t>Setting Password Criteria (admin)</a:t>
            </a:r>
          </a:p>
        </p:txBody>
      </p:sp>
      <p:pic>
        <p:nvPicPr>
          <p:cNvPr id="5" name="Picture 4"/>
          <p:cNvPicPr>
            <a:picLocks noChangeAspect="1"/>
          </p:cNvPicPr>
          <p:nvPr/>
        </p:nvPicPr>
        <p:blipFill>
          <a:blip r:embed="rId3"/>
          <a:stretch>
            <a:fillRect/>
          </a:stretch>
        </p:blipFill>
        <p:spPr>
          <a:xfrm>
            <a:off x="410574" y="1329199"/>
            <a:ext cx="6470668" cy="4215598"/>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230439" y="1836606"/>
            <a:ext cx="5716622" cy="1936140"/>
          </a:xfrm>
          <a:prstGeom prst="rect">
            <a:avLst/>
          </a:prstGeom>
          <a:ln>
            <a:solidFill>
              <a:srgbClr val="262262"/>
            </a:solidFill>
          </a:ln>
        </p:spPr>
      </p:pic>
      <p:pic>
        <p:nvPicPr>
          <p:cNvPr id="7" name="Picture 6"/>
          <p:cNvPicPr>
            <a:picLocks noChangeAspect="1"/>
          </p:cNvPicPr>
          <p:nvPr/>
        </p:nvPicPr>
        <p:blipFill>
          <a:blip r:embed="rId5"/>
          <a:stretch>
            <a:fillRect/>
          </a:stretch>
        </p:blipFill>
        <p:spPr>
          <a:xfrm>
            <a:off x="3657123" y="3460150"/>
            <a:ext cx="5137160" cy="2648394"/>
          </a:xfrm>
          <a:prstGeom prst="rect">
            <a:avLst/>
          </a:prstGeom>
          <a:ln>
            <a:solidFill>
              <a:srgbClr val="262262"/>
            </a:solidFill>
          </a:ln>
        </p:spPr>
      </p:pic>
    </p:spTree>
    <p:extLst>
      <p:ext uri="{BB962C8B-B14F-4D97-AF65-F5344CB8AC3E}">
        <p14:creationId xmlns:p14="http://schemas.microsoft.com/office/powerpoint/2010/main" val="120492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 Generation</a:t>
            </a:r>
          </a:p>
        </p:txBody>
      </p:sp>
      <p:sp>
        <p:nvSpPr>
          <p:cNvPr id="3" name="Content Placeholder 2"/>
          <p:cNvSpPr>
            <a:spLocks noGrp="1"/>
          </p:cNvSpPr>
          <p:nvPr>
            <p:ph idx="1"/>
          </p:nvPr>
        </p:nvSpPr>
        <p:spPr>
          <a:xfrm>
            <a:off x="457200" y="1416859"/>
            <a:ext cx="8229600" cy="4525963"/>
          </a:xfrm>
        </p:spPr>
        <p:txBody>
          <a:bodyPr/>
          <a:lstStyle/>
          <a:p>
            <a:r>
              <a:rPr lang="en-US" dirty="0"/>
              <a:t>When a terminal's modem dials a computer's modem, the terminal's modem is called the </a:t>
            </a:r>
            <a:r>
              <a:rPr lang="en-US" b="1" dirty="0"/>
              <a:t>originate</a:t>
            </a:r>
            <a:r>
              <a:rPr lang="en-US" dirty="0"/>
              <a:t> modem. It transmits a 1,070-hertz tone for a 0 and a 1,270-hertz tone for a 1. </a:t>
            </a:r>
          </a:p>
          <a:p>
            <a:r>
              <a:rPr lang="en-US" dirty="0"/>
              <a:t>The computer's modem is called the </a:t>
            </a:r>
            <a:r>
              <a:rPr lang="en-US" b="1" dirty="0"/>
              <a:t>answer</a:t>
            </a:r>
            <a:r>
              <a:rPr lang="en-US" dirty="0"/>
              <a:t> modem, and it transmits a 2,025-hertz tone for a 0 and a 2,225-hertz tone for a 1.</a:t>
            </a:r>
          </a:p>
        </p:txBody>
      </p:sp>
    </p:spTree>
    <p:extLst>
      <p:ext uri="{BB962C8B-B14F-4D97-AF65-F5344CB8AC3E}">
        <p14:creationId xmlns:p14="http://schemas.microsoft.com/office/powerpoint/2010/main" val="170520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Account Passwords</a:t>
            </a:r>
          </a:p>
        </p:txBody>
      </p:sp>
      <p:sp>
        <p:nvSpPr>
          <p:cNvPr id="3" name="Content Placeholder 2"/>
          <p:cNvSpPr>
            <a:spLocks noGrp="1"/>
          </p:cNvSpPr>
          <p:nvPr>
            <p:ph idx="1"/>
          </p:nvPr>
        </p:nvSpPr>
        <p:spPr/>
        <p:txBody>
          <a:bodyPr/>
          <a:lstStyle/>
          <a:p>
            <a:r>
              <a:rPr lang="en-US" dirty="0"/>
              <a:t>To make passwords more secure administrators should:</a:t>
            </a:r>
          </a:p>
          <a:p>
            <a:pPr lvl="1"/>
            <a:r>
              <a:rPr lang="en-US" dirty="0"/>
              <a:t>Set defaults for password histories, age, and length</a:t>
            </a:r>
          </a:p>
          <a:p>
            <a:pPr lvl="1"/>
            <a:r>
              <a:rPr lang="en-US" dirty="0"/>
              <a:t>Educate users about poor and secure passwords</a:t>
            </a:r>
          </a:p>
          <a:p>
            <a:endParaRPr lang="en-US" dirty="0"/>
          </a:p>
        </p:txBody>
      </p:sp>
    </p:spTree>
    <p:extLst>
      <p:ext uri="{BB962C8B-B14F-4D97-AF65-F5344CB8AC3E}">
        <p14:creationId xmlns:p14="http://schemas.microsoft.com/office/powerpoint/2010/main" val="1651823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Passwords</a:t>
            </a:r>
          </a:p>
        </p:txBody>
      </p:sp>
      <p:sp>
        <p:nvSpPr>
          <p:cNvPr id="3" name="Content Placeholder 2"/>
          <p:cNvSpPr>
            <a:spLocks noGrp="1"/>
          </p:cNvSpPr>
          <p:nvPr>
            <p:ph idx="1"/>
          </p:nvPr>
        </p:nvSpPr>
        <p:spPr/>
        <p:txBody>
          <a:bodyPr/>
          <a:lstStyle/>
          <a:p>
            <a:r>
              <a:rPr lang="en-US" dirty="0"/>
              <a:t>Poor passwords contain:</a:t>
            </a:r>
          </a:p>
          <a:p>
            <a:pPr lvl="1"/>
            <a:r>
              <a:rPr lang="en-US" dirty="0"/>
              <a:t>Words that are found in a dictionary</a:t>
            </a:r>
          </a:p>
          <a:p>
            <a:pPr lvl="1"/>
            <a:r>
              <a:rPr lang="en-US" dirty="0"/>
              <a:t>Names familiar to the password owner</a:t>
            </a:r>
          </a:p>
          <a:p>
            <a:pPr lvl="1"/>
            <a:r>
              <a:rPr lang="en-US" dirty="0"/>
              <a:t>Keyboard patterns</a:t>
            </a:r>
          </a:p>
          <a:p>
            <a:pPr lvl="1"/>
            <a:r>
              <a:rPr lang="en-US" dirty="0"/>
              <a:t>Social security numbers</a:t>
            </a:r>
          </a:p>
          <a:p>
            <a:r>
              <a:rPr lang="en-US" dirty="0"/>
              <a:t>Secure passwords are less vulnerable to hashing techniques</a:t>
            </a:r>
          </a:p>
          <a:p>
            <a:pPr marL="0" indent="0">
              <a:buNone/>
            </a:pPr>
            <a:endParaRPr lang="en-US" dirty="0"/>
          </a:p>
        </p:txBody>
      </p:sp>
    </p:spTree>
    <p:extLst>
      <p:ext uri="{BB962C8B-B14F-4D97-AF65-F5344CB8AC3E}">
        <p14:creationId xmlns:p14="http://schemas.microsoft.com/office/powerpoint/2010/main" val="505249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 of Service (Dos)</a:t>
            </a:r>
          </a:p>
        </p:txBody>
      </p:sp>
      <p:sp>
        <p:nvSpPr>
          <p:cNvPr id="3" name="Content Placeholder 2"/>
          <p:cNvSpPr>
            <a:spLocks noGrp="1"/>
          </p:cNvSpPr>
          <p:nvPr>
            <p:ph idx="1"/>
          </p:nvPr>
        </p:nvSpPr>
        <p:spPr>
          <a:xfrm>
            <a:off x="457200" y="1466528"/>
            <a:ext cx="8229600" cy="4525963"/>
          </a:xfrm>
        </p:spPr>
        <p:txBody>
          <a:bodyPr/>
          <a:lstStyle/>
          <a:p>
            <a:r>
              <a:rPr lang="en-US" dirty="0"/>
              <a:t>One of the most common attacks on a server</a:t>
            </a:r>
          </a:p>
          <a:p>
            <a:r>
              <a:rPr lang="en-US" dirty="0"/>
              <a:t>Can overload a server to the point that it crashes or is not able to complete a legitimate user request</a:t>
            </a:r>
          </a:p>
          <a:p>
            <a:endParaRPr lang="en-US" dirty="0"/>
          </a:p>
        </p:txBody>
      </p:sp>
    </p:spTree>
    <p:extLst>
      <p:ext uri="{BB962C8B-B14F-4D97-AF65-F5344CB8AC3E}">
        <p14:creationId xmlns:p14="http://schemas.microsoft.com/office/powerpoint/2010/main" val="3172461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Trojan Horse</a:t>
            </a:r>
          </a:p>
        </p:txBody>
      </p:sp>
      <p:sp>
        <p:nvSpPr>
          <p:cNvPr id="3" name="Content Placeholder 2"/>
          <p:cNvSpPr>
            <a:spLocks noGrp="1"/>
          </p:cNvSpPr>
          <p:nvPr>
            <p:ph idx="1"/>
          </p:nvPr>
        </p:nvSpPr>
        <p:spPr>
          <a:xfrm>
            <a:off x="457200" y="1466528"/>
            <a:ext cx="8229600" cy="4525963"/>
          </a:xfrm>
        </p:spPr>
        <p:txBody>
          <a:bodyPr/>
          <a:lstStyle/>
          <a:p>
            <a:r>
              <a:rPr lang="en-US" dirty="0"/>
              <a:t>Example: Free download that contains malicious code</a:t>
            </a:r>
          </a:p>
          <a:p>
            <a:r>
              <a:rPr lang="en-US" dirty="0"/>
              <a:t>That code could contain virus, worm, or backdoor</a:t>
            </a:r>
          </a:p>
          <a:p>
            <a:r>
              <a:rPr lang="en-US" dirty="0"/>
              <a:t>Example: Can imitate legitimate logon screen</a:t>
            </a:r>
          </a:p>
          <a:p>
            <a:r>
              <a:rPr lang="en-US" dirty="0"/>
              <a:t>When user logs on, name and password are sent to unauthorized user</a:t>
            </a:r>
          </a:p>
          <a:p>
            <a:endParaRPr lang="en-US" dirty="0"/>
          </a:p>
        </p:txBody>
      </p:sp>
    </p:spTree>
    <p:extLst>
      <p:ext uri="{BB962C8B-B14F-4D97-AF65-F5344CB8AC3E}">
        <p14:creationId xmlns:p14="http://schemas.microsoft.com/office/powerpoint/2010/main" val="2483495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Attachments</a:t>
            </a:r>
          </a:p>
        </p:txBody>
      </p:sp>
      <p:sp>
        <p:nvSpPr>
          <p:cNvPr id="3" name="Content Placeholder 2"/>
          <p:cNvSpPr>
            <a:spLocks noGrp="1"/>
          </p:cNvSpPr>
          <p:nvPr>
            <p:ph idx="1"/>
          </p:nvPr>
        </p:nvSpPr>
        <p:spPr/>
        <p:txBody>
          <a:bodyPr/>
          <a:lstStyle/>
          <a:p>
            <a:r>
              <a:rPr lang="en-US" dirty="0"/>
              <a:t>Source of most commonly encountered viruses</a:t>
            </a:r>
          </a:p>
          <a:p>
            <a:r>
              <a:rPr lang="en-US" dirty="0"/>
              <a:t>Malicious code can be programmed into attachment</a:t>
            </a:r>
          </a:p>
          <a:p>
            <a:r>
              <a:rPr lang="en-US" dirty="0"/>
              <a:t>When recipient opens attachment, malicious program is activated</a:t>
            </a:r>
          </a:p>
          <a:p>
            <a:endParaRPr lang="en-US" dirty="0"/>
          </a:p>
        </p:txBody>
      </p:sp>
    </p:spTree>
    <p:extLst>
      <p:ext uri="{BB962C8B-B14F-4D97-AF65-F5344CB8AC3E}">
        <p14:creationId xmlns:p14="http://schemas.microsoft.com/office/powerpoint/2010/main" val="1131864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a:t>
            </a:r>
          </a:p>
        </p:txBody>
      </p:sp>
      <p:sp>
        <p:nvSpPr>
          <p:cNvPr id="3" name="Content Placeholder 2"/>
          <p:cNvSpPr>
            <a:spLocks noGrp="1"/>
          </p:cNvSpPr>
          <p:nvPr>
            <p:ph idx="1"/>
          </p:nvPr>
        </p:nvSpPr>
        <p:spPr/>
        <p:txBody>
          <a:bodyPr/>
          <a:lstStyle/>
          <a:p>
            <a:r>
              <a:rPr lang="en-US" dirty="0"/>
              <a:t>Relies on the gullibility of a network user and his or her respect for authority</a:t>
            </a:r>
          </a:p>
          <a:p>
            <a:pPr marL="0" indent="0">
              <a:buNone/>
            </a:pPr>
            <a:endParaRPr lang="en-US" dirty="0"/>
          </a:p>
        </p:txBody>
      </p:sp>
    </p:spTree>
    <p:extLst>
      <p:ext uri="{BB962C8B-B14F-4D97-AF65-F5344CB8AC3E}">
        <p14:creationId xmlns:p14="http://schemas.microsoft.com/office/powerpoint/2010/main" val="1816643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a:xfrm>
            <a:off x="457200" y="1417638"/>
            <a:ext cx="8229600" cy="4525963"/>
          </a:xfrm>
        </p:spPr>
        <p:txBody>
          <a:bodyPr/>
          <a:lstStyle/>
          <a:p>
            <a:r>
              <a:rPr lang="en-US" sz="2400" dirty="0"/>
              <a:t>E-mail can appear as if it’s from a legitimate company, such as a credit card company</a:t>
            </a:r>
          </a:p>
          <a:p>
            <a:r>
              <a:rPr lang="en-US" sz="2400" dirty="0"/>
              <a:t>E-mail requests user’s personal information, such as social security number or bank account PIN</a:t>
            </a:r>
          </a:p>
          <a:p>
            <a:r>
              <a:rPr lang="en-US" sz="2400" dirty="0"/>
              <a:t>Phony web sites that look authentic, but have slightly different domain names</a:t>
            </a:r>
          </a:p>
          <a:p>
            <a:pPr marL="0" indent="0">
              <a:buNone/>
            </a:pPr>
            <a:endParaRPr lang="en-US" sz="2400" dirty="0"/>
          </a:p>
        </p:txBody>
      </p:sp>
      <p:pic>
        <p:nvPicPr>
          <p:cNvPr id="4" name="Picture 3" descr="15-05.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0669" y="3981254"/>
            <a:ext cx="7162800" cy="187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53888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rewall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878" y="2799549"/>
            <a:ext cx="4054932" cy="3134969"/>
          </a:xfrm>
          <a:prstGeom prst="rect">
            <a:avLst/>
          </a:prstGeom>
        </p:spPr>
      </p:pic>
      <p:sp>
        <p:nvSpPr>
          <p:cNvPr id="2" name="Title 1"/>
          <p:cNvSpPr>
            <a:spLocks noGrp="1"/>
          </p:cNvSpPr>
          <p:nvPr>
            <p:ph type="title"/>
          </p:nvPr>
        </p:nvSpPr>
        <p:spPr/>
        <p:txBody>
          <a:bodyPr/>
          <a:lstStyle/>
          <a:p>
            <a:r>
              <a:rPr lang="en-US" dirty="0"/>
              <a:t>Firewall</a:t>
            </a:r>
          </a:p>
        </p:txBody>
      </p:sp>
      <p:sp>
        <p:nvSpPr>
          <p:cNvPr id="3" name="Content Placeholder 2"/>
          <p:cNvSpPr>
            <a:spLocks noGrp="1"/>
          </p:cNvSpPr>
          <p:nvPr>
            <p:ph idx="1"/>
          </p:nvPr>
        </p:nvSpPr>
        <p:spPr>
          <a:xfrm>
            <a:off x="457200" y="1226678"/>
            <a:ext cx="8229600" cy="4979657"/>
          </a:xfrm>
        </p:spPr>
        <p:txBody>
          <a:bodyPr/>
          <a:lstStyle/>
          <a:p>
            <a:r>
              <a:rPr lang="en-US" sz="2800" dirty="0"/>
              <a:t>Can consist of hardware, software, or a combination</a:t>
            </a:r>
          </a:p>
          <a:p>
            <a:r>
              <a:rPr lang="en-US" sz="2800" dirty="0"/>
              <a:t>Servers, routers, and PCs may be used</a:t>
            </a:r>
          </a:p>
          <a:p>
            <a:r>
              <a:rPr lang="en-US" sz="2800" dirty="0"/>
              <a:t>Designed to filter inbound and outbound flow of network packets based on factors such as</a:t>
            </a:r>
          </a:p>
          <a:p>
            <a:pPr lvl="1"/>
            <a:r>
              <a:rPr lang="en-US" sz="2400" dirty="0"/>
              <a:t>IP address</a:t>
            </a:r>
          </a:p>
          <a:p>
            <a:pPr lvl="1"/>
            <a:r>
              <a:rPr lang="en-US" sz="2400" dirty="0"/>
              <a:t>Port number</a:t>
            </a:r>
          </a:p>
          <a:p>
            <a:pPr lvl="1"/>
            <a:r>
              <a:rPr lang="en-US" sz="2400" dirty="0"/>
              <a:t>Software application</a:t>
            </a:r>
          </a:p>
          <a:p>
            <a:pPr lvl="1"/>
            <a:r>
              <a:rPr lang="en-US" sz="2400" dirty="0"/>
              <a:t>Packet contents</a:t>
            </a:r>
          </a:p>
          <a:p>
            <a:pPr lvl="1"/>
            <a:r>
              <a:rPr lang="en-US" sz="2400" dirty="0"/>
              <a:t>Protocol</a:t>
            </a:r>
          </a:p>
          <a:p>
            <a:pPr marL="0" indent="0">
              <a:buNone/>
            </a:pPr>
            <a:endParaRPr lang="en-US" sz="2400" dirty="0"/>
          </a:p>
        </p:txBody>
      </p:sp>
    </p:spTree>
    <p:extLst>
      <p:ext uri="{BB962C8B-B14F-4D97-AF65-F5344CB8AC3E}">
        <p14:creationId xmlns:p14="http://schemas.microsoft.com/office/powerpoint/2010/main" val="922416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310"/>
            <a:ext cx="8229600" cy="1143000"/>
          </a:xfrm>
        </p:spPr>
        <p:txBody>
          <a:bodyPr/>
          <a:lstStyle/>
          <a:p>
            <a:r>
              <a:rPr lang="en-US" dirty="0"/>
              <a:t>What is a Firewall?</a:t>
            </a:r>
          </a:p>
        </p:txBody>
      </p:sp>
      <p:sp>
        <p:nvSpPr>
          <p:cNvPr id="3" name="Content Placeholder 2"/>
          <p:cNvSpPr>
            <a:spLocks noGrp="1"/>
          </p:cNvSpPr>
          <p:nvPr>
            <p:ph idx="1"/>
          </p:nvPr>
        </p:nvSpPr>
        <p:spPr>
          <a:xfrm>
            <a:off x="457200" y="1226678"/>
            <a:ext cx="8229600" cy="4979657"/>
          </a:xfrm>
        </p:spPr>
        <p:txBody>
          <a:bodyPr/>
          <a:lstStyle/>
          <a:p>
            <a:r>
              <a:rPr lang="en-US" sz="2800" dirty="0"/>
              <a:t>A layer of security between your home network and the Internet. Since a router or modem is the main connection from a home network to the Internet, a firewall is often packaged with those devices. </a:t>
            </a:r>
          </a:p>
          <a:p>
            <a:r>
              <a:rPr lang="en-US" sz="2800" dirty="0"/>
              <a:t>Firewalls are a combination of hardware and software. The hardware part gives firewalls excellent performance, while the software part allows firewalls to be tailored to your specific needs.</a:t>
            </a:r>
            <a:endParaRPr lang="en-US" sz="2400" dirty="0"/>
          </a:p>
        </p:txBody>
      </p:sp>
    </p:spTree>
    <p:extLst>
      <p:ext uri="{BB962C8B-B14F-4D97-AF65-F5344CB8AC3E}">
        <p14:creationId xmlns:p14="http://schemas.microsoft.com/office/powerpoint/2010/main" val="23118844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 Example</a:t>
            </a:r>
          </a:p>
        </p:txBody>
      </p:sp>
      <p:pic>
        <p:nvPicPr>
          <p:cNvPr id="6" name="Content Placeholder 4" descr="15-23.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524000"/>
            <a:ext cx="8458200" cy="3724275"/>
          </a:xfrm>
        </p:spPr>
      </p:pic>
    </p:spTree>
    <p:extLst>
      <p:ext uri="{BB962C8B-B14F-4D97-AF65-F5344CB8AC3E}">
        <p14:creationId xmlns:p14="http://schemas.microsoft.com/office/powerpoint/2010/main" val="3401824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Modem Speeds</a:t>
            </a:r>
          </a:p>
        </p:txBody>
      </p:sp>
      <p:sp>
        <p:nvSpPr>
          <p:cNvPr id="3" name="Content Placeholder 2"/>
          <p:cNvSpPr>
            <a:spLocks noGrp="1"/>
          </p:cNvSpPr>
          <p:nvPr>
            <p:ph idx="1"/>
          </p:nvPr>
        </p:nvSpPr>
        <p:spPr>
          <a:xfrm>
            <a:off x="457200" y="1417638"/>
            <a:ext cx="8229600" cy="4525963"/>
          </a:xfrm>
        </p:spPr>
        <p:txBody>
          <a:bodyPr/>
          <a:lstStyle/>
          <a:p>
            <a:r>
              <a:rPr lang="en-US" sz="2400" dirty="0"/>
              <a:t>300 bps (bits per second) - 1960s through 1983</a:t>
            </a:r>
          </a:p>
          <a:p>
            <a:r>
              <a:rPr lang="en-US" sz="2400" dirty="0"/>
              <a:t>1200 bps - Gained popularity in 1984 and 1985</a:t>
            </a:r>
          </a:p>
          <a:p>
            <a:r>
              <a:rPr lang="en-US" sz="2400" dirty="0"/>
              <a:t>2400 bps</a:t>
            </a:r>
          </a:p>
          <a:p>
            <a:r>
              <a:rPr lang="en-US" sz="2400" dirty="0"/>
              <a:t>9600 bps - First appeared in late 1990 and early 1991</a:t>
            </a:r>
          </a:p>
          <a:p>
            <a:r>
              <a:rPr lang="en-US" sz="2400" dirty="0"/>
              <a:t>19.2 kilobits per second (Kbps)</a:t>
            </a:r>
          </a:p>
          <a:p>
            <a:r>
              <a:rPr lang="en-US" sz="2400" dirty="0"/>
              <a:t>28.8 Kbps</a:t>
            </a:r>
          </a:p>
          <a:p>
            <a:r>
              <a:rPr lang="en-US" sz="2400" dirty="0"/>
              <a:t>33.6 Kbps</a:t>
            </a:r>
          </a:p>
          <a:p>
            <a:r>
              <a:rPr lang="en-US" sz="2400" dirty="0"/>
              <a:t>56 Kbps - Became the standard in 1998</a:t>
            </a:r>
          </a:p>
          <a:p>
            <a:r>
              <a:rPr lang="en-US" sz="2400" dirty="0"/>
              <a:t>DSL, with theoretical maximum of up to 8 megabits per second (Mbps) - Gained popularity in 1999</a:t>
            </a:r>
          </a:p>
        </p:txBody>
      </p:sp>
    </p:spTree>
    <p:extLst>
      <p:ext uri="{BB962C8B-B14F-4D97-AF65-F5344CB8AC3E}">
        <p14:creationId xmlns:p14="http://schemas.microsoft.com/office/powerpoint/2010/main" val="29062655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310"/>
            <a:ext cx="8229600" cy="1143000"/>
          </a:xfrm>
        </p:spPr>
        <p:txBody>
          <a:bodyPr/>
          <a:lstStyle/>
          <a:p>
            <a:r>
              <a:rPr lang="en-US" dirty="0"/>
              <a:t>What is a Firewall?</a:t>
            </a:r>
          </a:p>
        </p:txBody>
      </p:sp>
      <p:sp>
        <p:nvSpPr>
          <p:cNvPr id="3" name="Content Placeholder 2"/>
          <p:cNvSpPr>
            <a:spLocks noGrp="1"/>
          </p:cNvSpPr>
          <p:nvPr>
            <p:ph idx="1"/>
          </p:nvPr>
        </p:nvSpPr>
        <p:spPr>
          <a:xfrm>
            <a:off x="457200" y="1181958"/>
            <a:ext cx="8229600" cy="4979657"/>
          </a:xfrm>
        </p:spPr>
        <p:txBody>
          <a:bodyPr/>
          <a:lstStyle/>
          <a:p>
            <a:r>
              <a:rPr lang="en-US" sz="1800" dirty="0"/>
              <a:t>Some applications outside a network require manually changing your firewall to allow them access. Examples of these applications include online games, VPN, and Voice-Over-IP. </a:t>
            </a:r>
          </a:p>
          <a:p>
            <a:r>
              <a:rPr lang="en-US" sz="1800" dirty="0"/>
              <a:t>A firewall does not secure against every kind of data and attack. (still need to run a virus-checker on all your computers.)</a:t>
            </a:r>
          </a:p>
          <a:p>
            <a:r>
              <a:rPr lang="en-US" sz="1800" dirty="0"/>
              <a:t>Other products such as Windows and macOS create software firewalls. These can cause network problems, because they are trying to apply different security to your network, which other firewalls will not accept.  May need to disable conflicting firewalls.</a:t>
            </a:r>
          </a:p>
          <a:p>
            <a:r>
              <a:rPr lang="en-US" sz="1800" dirty="0"/>
              <a:t>Firewall features vary by model - newer and more expensive products have more advanced features. Firewall features are described in a product's datasheet, and their configuration information is found in the manuals. </a:t>
            </a:r>
          </a:p>
          <a:p>
            <a:r>
              <a:rPr lang="en-US" sz="1800" dirty="0"/>
              <a:t>The term firewall is often used to describe the part of a network that is protected by a firewall, as in the phrase behind the firewall. Parts of a network that are outside the firewall are more vulnerable to attack.</a:t>
            </a:r>
          </a:p>
        </p:txBody>
      </p:sp>
    </p:spTree>
    <p:extLst>
      <p:ext uri="{BB962C8B-B14F-4D97-AF65-F5344CB8AC3E}">
        <p14:creationId xmlns:p14="http://schemas.microsoft.com/office/powerpoint/2010/main" val="2510689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71" y="113387"/>
            <a:ext cx="8880929" cy="1143000"/>
          </a:xfrm>
        </p:spPr>
        <p:txBody>
          <a:bodyPr/>
          <a:lstStyle/>
          <a:p>
            <a:r>
              <a:rPr lang="en-US" sz="4000" dirty="0"/>
              <a:t>Network Address Translation (NAT)</a:t>
            </a:r>
          </a:p>
        </p:txBody>
      </p:sp>
      <p:sp>
        <p:nvSpPr>
          <p:cNvPr id="3" name="Content Placeholder 2"/>
          <p:cNvSpPr>
            <a:spLocks noGrp="1"/>
          </p:cNvSpPr>
          <p:nvPr>
            <p:ph idx="1"/>
          </p:nvPr>
        </p:nvSpPr>
        <p:spPr>
          <a:xfrm>
            <a:off x="457200" y="1226678"/>
            <a:ext cx="8229600" cy="4379465"/>
          </a:xfrm>
        </p:spPr>
        <p:txBody>
          <a:bodyPr/>
          <a:lstStyle/>
          <a:p>
            <a:r>
              <a:rPr lang="en-US" sz="2800" dirty="0"/>
              <a:t>Allows unregistered private network addresses to communicate with legally registered IP addresses</a:t>
            </a:r>
          </a:p>
          <a:p>
            <a:r>
              <a:rPr lang="en-US" sz="2800" dirty="0"/>
              <a:t>Advantages</a:t>
            </a:r>
          </a:p>
          <a:p>
            <a:pPr lvl="1"/>
            <a:r>
              <a:rPr lang="en-US" sz="2400" dirty="0"/>
              <a:t>Hides internal IP addresses, thus providing security</a:t>
            </a:r>
            <a:endParaRPr lang="en-US" sz="2800" dirty="0"/>
          </a:p>
          <a:p>
            <a:pPr lvl="1"/>
            <a:r>
              <a:rPr lang="en-US" sz="2400" dirty="0"/>
              <a:t>Eliminates need for multiple registered IP addresses</a:t>
            </a:r>
            <a:endParaRPr lang="en-US" sz="2800" dirty="0"/>
          </a:p>
          <a:p>
            <a:pPr lvl="1"/>
            <a:r>
              <a:rPr lang="en-US" sz="2400" dirty="0"/>
              <a:t>Allows multiple ISDN (Integrated Services for Digital Network) connections to be combined into one Internet connection</a:t>
            </a:r>
          </a:p>
        </p:txBody>
      </p:sp>
    </p:spTree>
    <p:extLst>
      <p:ext uri="{BB962C8B-B14F-4D97-AF65-F5344CB8AC3E}">
        <p14:creationId xmlns:p14="http://schemas.microsoft.com/office/powerpoint/2010/main" val="441394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err="1">
                <a:latin typeface="Rockwell" panose="02060603020205020403" pitchFamily="18" charset="0"/>
              </a:rPr>
              <a:t>Subnetting</a:t>
            </a:r>
            <a:endParaRPr lang="en-US" dirty="0">
              <a:latin typeface="Rockwell" panose="02060603020205020403" pitchFamily="18" charset="0"/>
            </a:endParaRPr>
          </a:p>
        </p:txBody>
      </p:sp>
    </p:spTree>
    <p:custDataLst>
      <p:tags r:id="rId1"/>
    </p:custDataLst>
    <p:extLst>
      <p:ext uri="{BB962C8B-B14F-4D97-AF65-F5344CB8AC3E}">
        <p14:creationId xmlns:p14="http://schemas.microsoft.com/office/powerpoint/2010/main" val="4096895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a:t>
            </a:r>
            <a:r>
              <a:rPr lang="en-US" dirty="0" err="1"/>
              <a:t>Subnetting</a:t>
            </a:r>
            <a:endParaRPr lang="en-US" dirty="0"/>
          </a:p>
        </p:txBody>
      </p:sp>
      <p:pic>
        <p:nvPicPr>
          <p:cNvPr id="4" name="Content Placeholder 4" descr="11-A.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56807" y="1861262"/>
            <a:ext cx="6672009" cy="2641004"/>
          </a:xfrm>
        </p:spPr>
      </p:pic>
    </p:spTree>
    <p:extLst>
      <p:ext uri="{BB962C8B-B14F-4D97-AF65-F5344CB8AC3E}">
        <p14:creationId xmlns:p14="http://schemas.microsoft.com/office/powerpoint/2010/main" val="24618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 Disadvantages</a:t>
            </a:r>
          </a:p>
        </p:txBody>
      </p:sp>
      <p:graphicFrame>
        <p:nvGraphicFramePr>
          <p:cNvPr id="6" name="Content Placeholder 3"/>
          <p:cNvGraphicFramePr>
            <a:graphicFrameLocks/>
          </p:cNvGraphicFramePr>
          <p:nvPr>
            <p:extLst>
              <p:ext uri="{D42A27DB-BD31-4B8C-83A1-F6EECF244321}">
                <p14:modId xmlns:p14="http://schemas.microsoft.com/office/powerpoint/2010/main" val="2617079285"/>
              </p:ext>
            </p:extLst>
          </p:nvPr>
        </p:nvGraphicFramePr>
        <p:xfrm>
          <a:off x="304800" y="2026187"/>
          <a:ext cx="8458200" cy="1943100"/>
        </p:xfrm>
        <a:graphic>
          <a:graphicData uri="http://schemas.openxmlformats.org/drawingml/2006/table">
            <a:tbl>
              <a:tblPr firstRow="1" bandRow="1">
                <a:tableStyleId>{5C22544A-7EE6-4342-B048-85BDC9FD1C3A}</a:tableStyleId>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88464">
                <a:tc>
                  <a:txBody>
                    <a:bodyPr/>
                    <a:lstStyle/>
                    <a:p>
                      <a:r>
                        <a:rPr lang="en-US" sz="1800" dirty="0">
                          <a:latin typeface="Calibri" pitchFamily="34" charset="0"/>
                          <a:cs typeface="Calibri" pitchFamily="34" charset="0"/>
                        </a:rPr>
                        <a:t>Advantages</a:t>
                      </a:r>
                    </a:p>
                  </a:txBody>
                  <a:tcPr marL="130126" marR="130126" marT="45725" marB="45725"/>
                </a:tc>
                <a:tc>
                  <a:txBody>
                    <a:bodyPr/>
                    <a:lstStyle/>
                    <a:p>
                      <a:r>
                        <a:rPr lang="en-US" sz="1800" dirty="0">
                          <a:latin typeface="Calibri" pitchFamily="34" charset="0"/>
                          <a:cs typeface="Calibri" pitchFamily="34" charset="0"/>
                        </a:rPr>
                        <a:t>Disadvantages</a:t>
                      </a:r>
                    </a:p>
                  </a:txBody>
                  <a:tcPr marL="130126" marR="130126" marT="45725" marB="45725"/>
                </a:tc>
                <a:extLst>
                  <a:ext uri="{0D108BD9-81ED-4DB2-BD59-A6C34878D82A}">
                    <a16:rowId xmlns:a16="http://schemas.microsoft.com/office/drawing/2014/main" val="10000"/>
                  </a:ext>
                </a:extLst>
              </a:tr>
              <a:tr h="640144">
                <a:tc>
                  <a:txBody>
                    <a:bodyPr/>
                    <a:lstStyle/>
                    <a:p>
                      <a:r>
                        <a:rPr lang="en-US" sz="1800" dirty="0">
                          <a:latin typeface="Calibri" pitchFamily="34" charset="0"/>
                          <a:cs typeface="Calibri" pitchFamily="34" charset="0"/>
                        </a:rPr>
                        <a:t>Creates</a:t>
                      </a:r>
                      <a:r>
                        <a:rPr lang="en-US" sz="1800" baseline="0" dirty="0">
                          <a:latin typeface="Calibri" pitchFamily="34" charset="0"/>
                          <a:cs typeface="Calibri" pitchFamily="34" charset="0"/>
                        </a:rPr>
                        <a:t> a more secure network by placing hosts on separate networks</a:t>
                      </a:r>
                      <a:endParaRPr lang="en-US" sz="1800" dirty="0">
                        <a:latin typeface="Calibri" pitchFamily="34" charset="0"/>
                        <a:cs typeface="Calibri" pitchFamily="34" charset="0"/>
                      </a:endParaRPr>
                    </a:p>
                  </a:txBody>
                  <a:tcPr marL="130126" marR="130126" marT="45725" marB="45725"/>
                </a:tc>
                <a:tc>
                  <a:txBody>
                    <a:bodyPr/>
                    <a:lstStyle/>
                    <a:p>
                      <a:r>
                        <a:rPr lang="en-US" sz="1800" dirty="0">
                          <a:latin typeface="Calibri" pitchFamily="34" charset="0"/>
                          <a:cs typeface="Calibri" pitchFamily="34" charset="0"/>
                        </a:rPr>
                        <a:t>Can</a:t>
                      </a:r>
                      <a:r>
                        <a:rPr lang="en-US" sz="1800" baseline="0" dirty="0">
                          <a:latin typeface="Calibri" pitchFamily="34" charset="0"/>
                          <a:cs typeface="Calibri" pitchFamily="34" charset="0"/>
                        </a:rPr>
                        <a:t> be difficult to manage</a:t>
                      </a:r>
                      <a:endParaRPr lang="en-US" sz="1800" dirty="0">
                        <a:latin typeface="Calibri" pitchFamily="34" charset="0"/>
                        <a:cs typeface="Calibri" pitchFamily="34" charset="0"/>
                      </a:endParaRPr>
                    </a:p>
                  </a:txBody>
                  <a:tcPr marL="130126" marR="130126" marT="45725" marB="45725"/>
                </a:tc>
                <a:extLst>
                  <a:ext uri="{0D108BD9-81ED-4DB2-BD59-A6C34878D82A}">
                    <a16:rowId xmlns:a16="http://schemas.microsoft.com/office/drawing/2014/main" val="10001"/>
                  </a:ext>
                </a:extLst>
              </a:tr>
              <a:tr h="914492">
                <a:tc>
                  <a:txBody>
                    <a:bodyPr/>
                    <a:lstStyle/>
                    <a:p>
                      <a:r>
                        <a:rPr lang="en-US" sz="1800" dirty="0">
                          <a:latin typeface="Calibri" pitchFamily="34" charset="0"/>
                          <a:cs typeface="Calibri" pitchFamily="34" charset="0"/>
                        </a:rPr>
                        <a:t>Reduces amount of collision on the network</a:t>
                      </a:r>
                    </a:p>
                  </a:txBody>
                  <a:tcPr marL="130126" marR="130126" marT="45725" marB="45725"/>
                </a:tc>
                <a:tc>
                  <a:txBody>
                    <a:bodyPr/>
                    <a:lstStyle/>
                    <a:p>
                      <a:r>
                        <a:rPr lang="en-US" sz="1800" dirty="0">
                          <a:latin typeface="Calibri" pitchFamily="34" charset="0"/>
                          <a:cs typeface="Calibri" pitchFamily="34" charset="0"/>
                        </a:rPr>
                        <a:t>Can be confusing</a:t>
                      </a:r>
                      <a:r>
                        <a:rPr lang="en-US" sz="1800" baseline="0" dirty="0">
                          <a:latin typeface="Calibri" pitchFamily="34" charset="0"/>
                          <a:cs typeface="Calibri" pitchFamily="34" charset="0"/>
                        </a:rPr>
                        <a:t> because some equipment use subnets based on all one and all zero bit patterns</a:t>
                      </a:r>
                      <a:endParaRPr lang="en-US" sz="1800" dirty="0">
                        <a:latin typeface="Calibri" pitchFamily="34" charset="0"/>
                        <a:cs typeface="Calibri" pitchFamily="34" charset="0"/>
                      </a:endParaRPr>
                    </a:p>
                  </a:txBody>
                  <a:tcPr marL="130126" marR="130126"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01592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3154" y="561747"/>
            <a:ext cx="8078919" cy="5128138"/>
          </a:xfrm>
          <a:prstGeom prst="rect">
            <a:avLst/>
          </a:prstGeom>
        </p:spPr>
      </p:pic>
    </p:spTree>
    <p:extLst>
      <p:ext uri="{BB962C8B-B14F-4D97-AF65-F5344CB8AC3E}">
        <p14:creationId xmlns:p14="http://schemas.microsoft.com/office/powerpoint/2010/main" val="328302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VPN</a:t>
            </a:r>
          </a:p>
        </p:txBody>
      </p:sp>
    </p:spTree>
    <p:custDataLst>
      <p:tags r:id="rId1"/>
    </p:custDataLst>
    <p:extLst>
      <p:ext uri="{BB962C8B-B14F-4D97-AF65-F5344CB8AC3E}">
        <p14:creationId xmlns:p14="http://schemas.microsoft.com/office/powerpoint/2010/main" val="37514575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Private Network (VPN)</a:t>
            </a:r>
          </a:p>
        </p:txBody>
      </p:sp>
      <p:sp>
        <p:nvSpPr>
          <p:cNvPr id="3" name="Content Placeholder 2"/>
          <p:cNvSpPr>
            <a:spLocks noGrp="1"/>
          </p:cNvSpPr>
          <p:nvPr>
            <p:ph idx="1"/>
          </p:nvPr>
        </p:nvSpPr>
        <p:spPr>
          <a:xfrm>
            <a:off x="457200" y="1417638"/>
            <a:ext cx="8229600" cy="4525963"/>
          </a:xfrm>
        </p:spPr>
        <p:txBody>
          <a:bodyPr/>
          <a:lstStyle/>
          <a:p>
            <a:pPr eaLnBrk="1" hangingPunct="1"/>
            <a:r>
              <a:rPr lang="en-US" sz="2400" dirty="0">
                <a:cs typeface="Rockwell"/>
              </a:rPr>
              <a:t>Creates a private connection over the Internet or Intranet</a:t>
            </a:r>
          </a:p>
          <a:p>
            <a:pPr eaLnBrk="1" hangingPunct="1"/>
            <a:r>
              <a:rPr lang="en-US" sz="2400" dirty="0">
                <a:cs typeface="Rockwell"/>
              </a:rPr>
              <a:t>VPN software and firewalls provide security</a:t>
            </a:r>
          </a:p>
          <a:p>
            <a:pPr eaLnBrk="1" hangingPunct="1"/>
            <a:r>
              <a:rPr lang="en-US" sz="2400" dirty="0">
                <a:cs typeface="Rockwell"/>
              </a:rPr>
              <a:t>Four most common protocols used in a VPN are PPTP, L2F, L2TP, and IPSec</a:t>
            </a:r>
          </a:p>
          <a:p>
            <a:endParaRPr lang="en-US" sz="2400" dirty="0">
              <a:cs typeface="Rockwell"/>
            </a:endParaRPr>
          </a:p>
        </p:txBody>
      </p:sp>
      <p:pic>
        <p:nvPicPr>
          <p:cNvPr id="4" name="Picture 3"/>
          <p:cNvPicPr>
            <a:picLocks noChangeAspect="1"/>
          </p:cNvPicPr>
          <p:nvPr/>
        </p:nvPicPr>
        <p:blipFill>
          <a:blip r:embed="rId2"/>
          <a:stretch>
            <a:fillRect/>
          </a:stretch>
        </p:blipFill>
        <p:spPr>
          <a:xfrm>
            <a:off x="4411204" y="3216964"/>
            <a:ext cx="3810000" cy="2654300"/>
          </a:xfrm>
          <a:prstGeom prst="rect">
            <a:avLst/>
          </a:prstGeom>
        </p:spPr>
      </p:pic>
    </p:spTree>
    <p:extLst>
      <p:ext uri="{BB962C8B-B14F-4D97-AF65-F5344CB8AC3E}">
        <p14:creationId xmlns:p14="http://schemas.microsoft.com/office/powerpoint/2010/main" val="1211301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Cloud Computing</a:t>
            </a:r>
          </a:p>
        </p:txBody>
      </p:sp>
    </p:spTree>
    <p:custDataLst>
      <p:tags r:id="rId1"/>
    </p:custDataLst>
    <p:extLst>
      <p:ext uri="{BB962C8B-B14F-4D97-AF65-F5344CB8AC3E}">
        <p14:creationId xmlns:p14="http://schemas.microsoft.com/office/powerpoint/2010/main" val="2991373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pic>
        <p:nvPicPr>
          <p:cNvPr id="4" name="Picture 3" descr="clound-computin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903" y="1224276"/>
            <a:ext cx="6087195" cy="4869756"/>
          </a:xfrm>
          <a:prstGeom prst="rect">
            <a:avLst/>
          </a:prstGeom>
        </p:spPr>
      </p:pic>
    </p:spTree>
    <p:extLst>
      <p:ext uri="{BB962C8B-B14F-4D97-AF65-F5344CB8AC3E}">
        <p14:creationId xmlns:p14="http://schemas.microsoft.com/office/powerpoint/2010/main" val="319429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Speed</a:t>
            </a:r>
          </a:p>
        </p:txBody>
      </p:sp>
      <p:sp>
        <p:nvSpPr>
          <p:cNvPr id="3" name="Content Placeholder 2"/>
          <p:cNvSpPr>
            <a:spLocks noGrp="1"/>
          </p:cNvSpPr>
          <p:nvPr>
            <p:ph idx="1"/>
          </p:nvPr>
        </p:nvSpPr>
        <p:spPr>
          <a:xfrm>
            <a:off x="457200" y="1414007"/>
            <a:ext cx="8229600" cy="4525963"/>
          </a:xfrm>
        </p:spPr>
        <p:txBody>
          <a:bodyPr/>
          <a:lstStyle/>
          <a:p>
            <a:r>
              <a:rPr lang="en-US" sz="2400" dirty="0"/>
              <a:t>http://www.speedtest.net</a:t>
            </a:r>
          </a:p>
        </p:txBody>
      </p:sp>
      <p:pic>
        <p:nvPicPr>
          <p:cNvPr id="4" name="Picture 3" descr="internet-speed-te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6" y="2096071"/>
            <a:ext cx="6205813" cy="3843899"/>
          </a:xfrm>
          <a:prstGeom prst="rect">
            <a:avLst/>
          </a:prstGeom>
        </p:spPr>
      </p:pic>
    </p:spTree>
    <p:extLst>
      <p:ext uri="{BB962C8B-B14F-4D97-AF65-F5344CB8AC3E}">
        <p14:creationId xmlns:p14="http://schemas.microsoft.com/office/powerpoint/2010/main" val="40091603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Network Troubleshooting</a:t>
            </a:r>
          </a:p>
        </p:txBody>
      </p:sp>
    </p:spTree>
    <p:custDataLst>
      <p:tags r:id="rId1"/>
    </p:custDataLst>
    <p:extLst>
      <p:ext uri="{BB962C8B-B14F-4D97-AF65-F5344CB8AC3E}">
        <p14:creationId xmlns:p14="http://schemas.microsoft.com/office/powerpoint/2010/main" val="4020073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Methodology</a:t>
            </a:r>
          </a:p>
        </p:txBody>
      </p:sp>
      <p:pic>
        <p:nvPicPr>
          <p:cNvPr id="4" name="Content Placeholder 4" descr="18-01.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600200"/>
            <a:ext cx="8458200" cy="3275013"/>
          </a:xfrm>
        </p:spPr>
      </p:pic>
    </p:spTree>
    <p:extLst>
      <p:ext uri="{BB962C8B-B14F-4D97-AF65-F5344CB8AC3E}">
        <p14:creationId xmlns:p14="http://schemas.microsoft.com/office/powerpoint/2010/main" val="5617667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20" y="86814"/>
            <a:ext cx="8686800" cy="1143000"/>
          </a:xfrm>
        </p:spPr>
        <p:txBody>
          <a:bodyPr/>
          <a:lstStyle/>
          <a:p>
            <a:r>
              <a:rPr lang="en-US" dirty="0"/>
              <a:t>TCP/IP Troubleshooting Utilities</a:t>
            </a:r>
          </a:p>
        </p:txBody>
      </p:sp>
      <p:graphicFrame>
        <p:nvGraphicFramePr>
          <p:cNvPr id="4" name="Group 37"/>
          <p:cNvGraphicFramePr>
            <a:graphicFrameLocks noGrp="1"/>
          </p:cNvGraphicFramePr>
          <p:nvPr>
            <p:ph idx="1"/>
            <p:extLst>
              <p:ext uri="{D42A27DB-BD31-4B8C-83A1-F6EECF244321}">
                <p14:modId xmlns:p14="http://schemas.microsoft.com/office/powerpoint/2010/main" val="2879455397"/>
              </p:ext>
            </p:extLst>
          </p:nvPr>
        </p:nvGraphicFramePr>
        <p:xfrm>
          <a:off x="341417" y="1229814"/>
          <a:ext cx="8458201" cy="4602438"/>
        </p:xfrm>
        <a:graphic>
          <a:graphicData uri="http://schemas.openxmlformats.org/drawingml/2006/table">
            <a:tbl>
              <a:tblPr/>
              <a:tblGrid>
                <a:gridCol w="1253067">
                  <a:extLst>
                    <a:ext uri="{9D8B030D-6E8A-4147-A177-3AD203B41FA5}">
                      <a16:colId xmlns:a16="http://schemas.microsoft.com/office/drawing/2014/main" val="20000"/>
                    </a:ext>
                  </a:extLst>
                </a:gridCol>
                <a:gridCol w="3837517">
                  <a:extLst>
                    <a:ext uri="{9D8B030D-6E8A-4147-A177-3AD203B41FA5}">
                      <a16:colId xmlns:a16="http://schemas.microsoft.com/office/drawing/2014/main" val="20001"/>
                    </a:ext>
                  </a:extLst>
                </a:gridCol>
                <a:gridCol w="3367617">
                  <a:extLst>
                    <a:ext uri="{9D8B030D-6E8A-4147-A177-3AD203B41FA5}">
                      <a16:colId xmlns:a16="http://schemas.microsoft.com/office/drawing/2014/main" val="20002"/>
                    </a:ext>
                  </a:extLst>
                </a:gridCol>
              </a:tblGrid>
              <a:tr h="6400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TCP/IP Utility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Function</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cs typeface="Arial" charset="0"/>
                        </a:rPr>
                        <a:t>When to Use</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229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netstat</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Displays current TCP/IP and port statistics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determine network problems, monitor connections, and check for open ports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charset="0"/>
                          <a:cs typeface="Arial" charset="0"/>
                        </a:rPr>
                        <a:t>nbtstat</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Displays NetBIOS over TCP statistics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To see a list of computers currently connected to the network</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ping</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Sends a packet from one host to another and then echoes a return reply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quickly check the state of network media between two hosts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8229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tracert</a:t>
                      </a:r>
                      <a:r>
                        <a:rPr kumimoji="0" lang="en-US" sz="1600" b="0" i="0" u="none" strike="noStrike" cap="none" normalizeH="0" baseline="0">
                          <a:ln>
                            <a:noFill/>
                          </a:ln>
                          <a:solidFill>
                            <a:srgbClr val="000000"/>
                          </a:solidFill>
                          <a:effectLst/>
                          <a:latin typeface="Calibri" pitchFamily="34" charset="0"/>
                          <a:cs typeface="Arial" charset="0"/>
                        </a:rPr>
                        <a:t> or </a:t>
                      </a:r>
                      <a:r>
                        <a:rPr kumimoji="0" lang="en-US" sz="1600" b="1" i="0" u="none" strike="noStrike" cap="none" normalizeH="0" baseline="0">
                          <a:ln>
                            <a:noFill/>
                          </a:ln>
                          <a:solidFill>
                            <a:srgbClr val="000000"/>
                          </a:solidFill>
                          <a:effectLst/>
                          <a:latin typeface="Arial" charset="0"/>
                          <a:cs typeface="Arial" charset="0"/>
                        </a:rPr>
                        <a:t>traceroute</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Sends a packet from one host to another and gathers statistics and information along the way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troubleshoot the path to a distant destination</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arp</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Maps the host MAC address to the host IP address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verify IP address and MAC address assignments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nslookup</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Resolves domain names to IP addresses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To find information about domain names and IP addresses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62917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a:t>
            </a:r>
          </a:p>
        </p:txBody>
      </p:sp>
      <p:sp>
        <p:nvSpPr>
          <p:cNvPr id="3" name="Content Placeholder 2"/>
          <p:cNvSpPr>
            <a:spLocks noGrp="1"/>
          </p:cNvSpPr>
          <p:nvPr>
            <p:ph idx="1"/>
          </p:nvPr>
        </p:nvSpPr>
        <p:spPr>
          <a:xfrm>
            <a:off x="457200" y="1340787"/>
            <a:ext cx="8229600" cy="4525963"/>
          </a:xfrm>
        </p:spPr>
        <p:txBody>
          <a:bodyPr/>
          <a:lstStyle/>
          <a:p>
            <a:r>
              <a:rPr lang="en-US" sz="2400" dirty="0">
                <a:latin typeface="Arial" charset="0"/>
                <a:cs typeface="Arial" charset="0"/>
              </a:rPr>
              <a:t>Dictionary: </a:t>
            </a:r>
            <a:r>
              <a:rPr lang="en-US" sz="2400" i="1" dirty="0">
                <a:latin typeface="Arial" charset="0"/>
                <a:cs typeface="Arial" charset="0"/>
              </a:rPr>
              <a:t>Network (n) - a system of interconnected computer systems, terminals, and other equipment allowing information to be exchanged</a:t>
            </a:r>
          </a:p>
          <a:p>
            <a:r>
              <a:rPr lang="en-US" sz="2400" dirty="0">
                <a:latin typeface="Arial" charset="0"/>
                <a:cs typeface="Arial" charset="0"/>
              </a:rPr>
              <a:t>Can be as simple as two computers in one room or as large as thousands of computers all over the world</a:t>
            </a:r>
          </a:p>
          <a:p>
            <a:endParaRPr lang="en-US" dirty="0"/>
          </a:p>
        </p:txBody>
      </p:sp>
      <p:pic>
        <p:nvPicPr>
          <p:cNvPr id="6" name="Picture 5" descr="networ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394" y="3622415"/>
            <a:ext cx="3108594" cy="2200885"/>
          </a:xfrm>
          <a:prstGeom prst="rect">
            <a:avLst/>
          </a:prstGeom>
        </p:spPr>
      </p:pic>
      <p:pic>
        <p:nvPicPr>
          <p:cNvPr id="4" name="Picture 3" descr="network_cover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10" y="3622416"/>
            <a:ext cx="4023737" cy="2200885"/>
          </a:xfrm>
          <a:prstGeom prst="rect">
            <a:avLst/>
          </a:prstGeom>
        </p:spPr>
      </p:pic>
      <p:pic>
        <p:nvPicPr>
          <p:cNvPr id="5" name="Picture 4" descr="01-A.t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8874" y="3431102"/>
            <a:ext cx="2589800" cy="258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03532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graphicFrame>
        <p:nvGraphicFramePr>
          <p:cNvPr id="4" name="Group 25"/>
          <p:cNvGraphicFramePr>
            <a:graphicFrameLocks/>
          </p:cNvGraphicFramePr>
          <p:nvPr>
            <p:extLst>
              <p:ext uri="{D42A27DB-BD31-4B8C-83A1-F6EECF244321}">
                <p14:modId xmlns:p14="http://schemas.microsoft.com/office/powerpoint/2010/main" val="491688742"/>
              </p:ext>
            </p:extLst>
          </p:nvPr>
        </p:nvGraphicFramePr>
        <p:xfrm>
          <a:off x="385648" y="1822475"/>
          <a:ext cx="8458200" cy="2474912"/>
        </p:xfrm>
        <a:graphic>
          <a:graphicData uri="http://schemas.openxmlformats.org/drawingml/2006/table">
            <a:tbl>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715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Advantages</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Disadvantages</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888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Share software, data, equipment, and communications quickly, easily, and inexpensively</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cs typeface="Arial" charset="0"/>
                        </a:rPr>
                        <a:t>Losing access to files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cs typeface="Arial" charset="0"/>
                        </a:rPr>
                        <a:t>Need additional personnel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34" charset="0"/>
                        <a:cs typeface="Arial" charset="0"/>
                      </a:endParaRP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1451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Secure data</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Vulnerability to hackers, viruses, and disgruntled workers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Calibri" pitchFamily="34" charset="0"/>
                        <a:cs typeface="Arial" charset="0"/>
                      </a:endParaRP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164098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Networks">
  <a:themeElements>
    <a:clrScheme name="VIP Color Theme">
      <a:dk1>
        <a:srgbClr val="262262"/>
      </a:dk1>
      <a:lt1>
        <a:sysClr val="window" lastClr="FFFFFF"/>
      </a:lt1>
      <a:dk2>
        <a:srgbClr val="262262"/>
      </a:dk2>
      <a:lt2>
        <a:srgbClr val="EEECE1"/>
      </a:lt2>
      <a:accent1>
        <a:srgbClr val="4F81BD"/>
      </a:accent1>
      <a:accent2>
        <a:srgbClr val="C0504D"/>
      </a:accent2>
      <a:accent3>
        <a:srgbClr val="9BBB59"/>
      </a:accent3>
      <a:accent4>
        <a:srgbClr val="8064A2"/>
      </a:accent4>
      <a:accent5>
        <a:srgbClr val="4BACC6"/>
      </a:accent5>
      <a:accent6>
        <a:srgbClr val="F79646"/>
      </a:accent6>
      <a:hlink>
        <a:srgbClr val="FAC56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4593</TotalTime>
  <Words>2345</Words>
  <Application>Microsoft Macintosh PowerPoint</Application>
  <PresentationFormat>On-screen Show (4:3)</PresentationFormat>
  <Paragraphs>345</Paragraphs>
  <Slides>94</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Arial</vt:lpstr>
      <vt:lpstr>Calibri</vt:lpstr>
      <vt:lpstr>Rockwell</vt:lpstr>
      <vt:lpstr>Networks</vt:lpstr>
      <vt:lpstr>How Networks Work</vt:lpstr>
      <vt:lpstr>Network Classifications</vt:lpstr>
      <vt:lpstr>Network Classification</vt:lpstr>
      <vt:lpstr>Client/Server Network</vt:lpstr>
      <vt:lpstr>How Networks Work</vt:lpstr>
      <vt:lpstr>56k Modem</vt:lpstr>
      <vt:lpstr>Tone Generation</vt:lpstr>
      <vt:lpstr>Modem Speeds</vt:lpstr>
      <vt:lpstr>Check your Speed</vt:lpstr>
      <vt:lpstr>How Networks Work</vt:lpstr>
      <vt:lpstr>Terminal / Mainframe</vt:lpstr>
      <vt:lpstr>Terminal PC</vt:lpstr>
      <vt:lpstr>How Networks Work</vt:lpstr>
      <vt:lpstr>ASP Model</vt:lpstr>
      <vt:lpstr>Infrastructure as a Service</vt:lpstr>
      <vt:lpstr>How Networks Work</vt:lpstr>
      <vt:lpstr>Network Operating System (NOS)</vt:lpstr>
      <vt:lpstr>Common Operating System Traits</vt:lpstr>
      <vt:lpstr>How Networks Work</vt:lpstr>
      <vt:lpstr>Network Interface Card (NIC)</vt:lpstr>
      <vt:lpstr>Network Interface Card (NIC)</vt:lpstr>
      <vt:lpstr>How Networks Work</vt:lpstr>
      <vt:lpstr>Media Types</vt:lpstr>
      <vt:lpstr>Coaxial Cable</vt:lpstr>
      <vt:lpstr>Network Cable</vt:lpstr>
      <vt:lpstr>Fiber Optic</vt:lpstr>
      <vt:lpstr>Transcontinental “Submarine” Network Cables</vt:lpstr>
      <vt:lpstr>How Networks Work</vt:lpstr>
      <vt:lpstr>Typical Home Network</vt:lpstr>
      <vt:lpstr>Service Set Identifier (SSID)</vt:lpstr>
      <vt:lpstr>SSID</vt:lpstr>
      <vt:lpstr>Media Access Control (MAC) Filtering</vt:lpstr>
      <vt:lpstr>Find your MAC Address</vt:lpstr>
      <vt:lpstr>Also:  ipconfig /all</vt:lpstr>
      <vt:lpstr>CISCO Router MAC Filter Setup</vt:lpstr>
      <vt:lpstr>Wired Equivalent Privacy (WEP)</vt:lpstr>
      <vt:lpstr>Wi-Fi Protected Access (WPA)</vt:lpstr>
      <vt:lpstr>How Networks Work</vt:lpstr>
      <vt:lpstr>Protocol</vt:lpstr>
      <vt:lpstr>Protocols</vt:lpstr>
      <vt:lpstr>TCP/IP</vt:lpstr>
      <vt:lpstr>TCP/IP Ports and Socket</vt:lpstr>
      <vt:lpstr>Common Port Numbers</vt:lpstr>
      <vt:lpstr>Hypertext Transfer Protocol (HTTP)</vt:lpstr>
      <vt:lpstr>FTP</vt:lpstr>
      <vt:lpstr>Transferring Files</vt:lpstr>
      <vt:lpstr>How Networks Work</vt:lpstr>
      <vt:lpstr>Basic Network Setup</vt:lpstr>
      <vt:lpstr>Bridge</vt:lpstr>
      <vt:lpstr>Switch</vt:lpstr>
      <vt:lpstr>Switch</vt:lpstr>
      <vt:lpstr>Network Segmenting Devices</vt:lpstr>
      <vt:lpstr>Segmenting with Switches or Routers</vt:lpstr>
      <vt:lpstr>Wireless Router</vt:lpstr>
      <vt:lpstr>How Networks Work</vt:lpstr>
      <vt:lpstr>Open Systems Interconnection (OSI) Model</vt:lpstr>
      <vt:lpstr>OSI Model</vt:lpstr>
      <vt:lpstr>Application Layer</vt:lpstr>
      <vt:lpstr>Presentation Layer</vt:lpstr>
      <vt:lpstr>Session Layer</vt:lpstr>
      <vt:lpstr>Transport Layer</vt:lpstr>
      <vt:lpstr>Network Layer</vt:lpstr>
      <vt:lpstr>Data Link Layer</vt:lpstr>
      <vt:lpstr>Physical Layer</vt:lpstr>
      <vt:lpstr>OSI Model and Network Devices</vt:lpstr>
      <vt:lpstr>How Networks Work</vt:lpstr>
      <vt:lpstr>Network Security</vt:lpstr>
      <vt:lpstr>Administrator Account</vt:lpstr>
      <vt:lpstr>Setting Password Criteria (admin)</vt:lpstr>
      <vt:lpstr>User Account Passwords</vt:lpstr>
      <vt:lpstr>Poor Passwords</vt:lpstr>
      <vt:lpstr>Denial of Service (Dos)</vt:lpstr>
      <vt:lpstr>Trojan Horse</vt:lpstr>
      <vt:lpstr>E-mail Attachments</vt:lpstr>
      <vt:lpstr>Social Engineering</vt:lpstr>
      <vt:lpstr>Phishing</vt:lpstr>
      <vt:lpstr>Firewall</vt:lpstr>
      <vt:lpstr>What is a Firewall?</vt:lpstr>
      <vt:lpstr>Firewall Example</vt:lpstr>
      <vt:lpstr>What is a Firewall?</vt:lpstr>
      <vt:lpstr>Network Address Translation (NAT)</vt:lpstr>
      <vt:lpstr>How Networks Work</vt:lpstr>
      <vt:lpstr>Purpose of Subnetting</vt:lpstr>
      <vt:lpstr>Advantages / Disadvantages</vt:lpstr>
      <vt:lpstr>PowerPoint Presentation</vt:lpstr>
      <vt:lpstr>How Networks Work</vt:lpstr>
      <vt:lpstr>Virtual Private Network (VPN)</vt:lpstr>
      <vt:lpstr>How Networks Work</vt:lpstr>
      <vt:lpstr>Cloud Computing</vt:lpstr>
      <vt:lpstr>How Networks Work</vt:lpstr>
      <vt:lpstr>Troubleshooting Methodology</vt:lpstr>
      <vt:lpstr>TCP/IP Troubleshooting Utilities</vt:lpstr>
      <vt:lpstr>Networks</vt:lpstr>
      <vt:lpstr>Pros and Cons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Networks Work</dc:title>
  <dc:subject/>
  <dc:creator/>
  <cp:keywords/>
  <dc:description/>
  <cp:lastModifiedBy>James Eddy</cp:lastModifiedBy>
  <cp:revision>230</cp:revision>
  <cp:lastPrinted>2014-03-07T13:18:27Z</cp:lastPrinted>
  <dcterms:created xsi:type="dcterms:W3CDTF">2014-03-04T16:49:44Z</dcterms:created>
  <dcterms:modified xsi:type="dcterms:W3CDTF">2024-01-31T00:29:22Z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43A71247-0762-4BEB-A77B-733D710BD589</vt:lpwstr>
  </property>
  <property fmtid="{D5CDD505-2E9C-101B-9397-08002B2CF9AE}" pid="3" name="ArticulatePath">
    <vt:lpwstr>Owners Meeting March 2014 - State of VIP_Final</vt:lpwstr>
  </property>
</Properties>
</file>